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5179" r:id="rId5"/>
  </p:sldMasterIdLst>
  <p:notesMasterIdLst>
    <p:notesMasterId r:id="rId63"/>
  </p:notesMasterIdLst>
  <p:handoutMasterIdLst>
    <p:handoutMasterId r:id="rId64"/>
  </p:handoutMasterIdLst>
  <p:sldIdLst>
    <p:sldId id="257" r:id="rId6"/>
    <p:sldId id="2145706799" r:id="rId7"/>
    <p:sldId id="2145706821" r:id="rId8"/>
    <p:sldId id="2145706800" r:id="rId9"/>
    <p:sldId id="2145706655" r:id="rId10"/>
    <p:sldId id="2145706822" r:id="rId11"/>
    <p:sldId id="2145706706" r:id="rId12"/>
    <p:sldId id="2145706715" r:id="rId13"/>
    <p:sldId id="2145706801" r:id="rId14"/>
    <p:sldId id="2145706717" r:id="rId15"/>
    <p:sldId id="2145706803" r:id="rId16"/>
    <p:sldId id="2145706804" r:id="rId17"/>
    <p:sldId id="2145706718" r:id="rId18"/>
    <p:sldId id="2145706659" r:id="rId19"/>
    <p:sldId id="2145706805" r:id="rId20"/>
    <p:sldId id="2145706802" r:id="rId21"/>
    <p:sldId id="2145706722" r:id="rId22"/>
    <p:sldId id="2145706807" r:id="rId23"/>
    <p:sldId id="2145706749" r:id="rId24"/>
    <p:sldId id="2145706720" r:id="rId25"/>
    <p:sldId id="2145706795" r:id="rId26"/>
    <p:sldId id="2145706727" r:id="rId27"/>
    <p:sldId id="2145706756" r:id="rId28"/>
    <p:sldId id="2145706810" r:id="rId29"/>
    <p:sldId id="2145706781" r:id="rId30"/>
    <p:sldId id="2145706811" r:id="rId31"/>
    <p:sldId id="2145706812" r:id="rId32"/>
    <p:sldId id="2145706813" r:id="rId33"/>
    <p:sldId id="2145706732" r:id="rId34"/>
    <p:sldId id="2145706814" r:id="rId35"/>
    <p:sldId id="2145706815" r:id="rId36"/>
    <p:sldId id="2145706735" r:id="rId37"/>
    <p:sldId id="2145706736" r:id="rId38"/>
    <p:sldId id="2145706816" r:id="rId39"/>
    <p:sldId id="2145706819" r:id="rId40"/>
    <p:sldId id="2145706742" r:id="rId41"/>
    <p:sldId id="2145706825" r:id="rId42"/>
    <p:sldId id="2145706543" r:id="rId43"/>
    <p:sldId id="2145706832" r:id="rId44"/>
    <p:sldId id="2145706830" r:id="rId45"/>
    <p:sldId id="2145706831" r:id="rId46"/>
    <p:sldId id="2145706833" r:id="rId47"/>
    <p:sldId id="675" r:id="rId48"/>
    <p:sldId id="2145706743" r:id="rId49"/>
    <p:sldId id="2145706744" r:id="rId50"/>
    <p:sldId id="2145706747" r:id="rId51"/>
    <p:sldId id="2145706748" r:id="rId52"/>
    <p:sldId id="2145706746" r:id="rId53"/>
    <p:sldId id="2145706750" r:id="rId54"/>
    <p:sldId id="2145706769" r:id="rId55"/>
    <p:sldId id="2145706778" r:id="rId56"/>
    <p:sldId id="2145706779" r:id="rId57"/>
    <p:sldId id="2145706780" r:id="rId58"/>
    <p:sldId id="2145706768" r:id="rId59"/>
    <p:sldId id="2145706827" r:id="rId60"/>
    <p:sldId id="2145706828" r:id="rId61"/>
    <p:sldId id="2145706829" r:id="rId62"/>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2AB65-F8BB-4357-9D78-881F73A93BF0}" v="4" dt="2024-01-11T16:05:09.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81" d="100"/>
          <a:sy n="81" d="100"/>
        </p:scale>
        <p:origin x="734"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Mowatt\OneDrive\Old%20Files\Documents\BD23%20Report%20National%20&amp;%20Provincial%20Chapters_Oct23+\BD23%20Report_National%20Chapter%204_V2_26Oct2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Mowatt\OneDrive\Old%20Files\Documents\BD23%20Report%20National%20&amp;%20Provincial%20Chapters_Oct23+\BD23%20Report_National%20Chapter%204_V2_26Oct2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2.3858080548877669E-2"/>
          <c:y val="0"/>
          <c:w val="0.94685617622430518"/>
          <c:h val="1"/>
        </c:manualLayout>
      </c:layout>
      <c:pie3DChart>
        <c:varyColors val="1"/>
        <c:ser>
          <c:idx val="0"/>
          <c:order val="0"/>
          <c:explosion val="25"/>
          <c:dPt>
            <c:idx val="0"/>
            <c:bubble3D val="0"/>
            <c:spPr>
              <a:solidFill>
                <a:srgbClr val="33BECC"/>
              </a:solidFill>
            </c:spPr>
            <c:extLst>
              <c:ext xmlns:c16="http://schemas.microsoft.com/office/drawing/2014/chart" uri="{C3380CC4-5D6E-409C-BE32-E72D297353CC}">
                <c16:uniqueId val="{00000001-464E-4B4E-A883-6CE2A8FE03A1}"/>
              </c:ext>
            </c:extLst>
          </c:dPt>
          <c:dPt>
            <c:idx val="1"/>
            <c:bubble3D val="0"/>
            <c:spPr>
              <a:solidFill>
                <a:srgbClr val="6BD17E"/>
              </a:solidFill>
            </c:spPr>
            <c:extLst>
              <c:ext xmlns:c16="http://schemas.microsoft.com/office/drawing/2014/chart" uri="{C3380CC4-5D6E-409C-BE32-E72D297353CC}">
                <c16:uniqueId val="{00000003-464E-4B4E-A883-6CE2A8FE03A1}"/>
              </c:ext>
            </c:extLst>
          </c:dPt>
          <c:dPt>
            <c:idx val="2"/>
            <c:bubble3D val="0"/>
            <c:spPr>
              <a:solidFill>
                <a:srgbClr val="CCCCCC"/>
              </a:solidFill>
            </c:spPr>
            <c:extLst>
              <c:ext xmlns:c16="http://schemas.microsoft.com/office/drawing/2014/chart" uri="{C3380CC4-5D6E-409C-BE32-E72D297353CC}">
                <c16:uniqueId val="{00000005-464E-4B4E-A883-6CE2A8FE03A1}"/>
              </c:ext>
            </c:extLst>
          </c:dPt>
          <c:dPt>
            <c:idx val="3"/>
            <c:bubble3D val="0"/>
            <c:spPr>
              <a:solidFill>
                <a:srgbClr val="FFE164"/>
              </a:solidFill>
            </c:spPr>
            <c:extLst>
              <c:ext xmlns:c16="http://schemas.microsoft.com/office/drawing/2014/chart" uri="{C3380CC4-5D6E-409C-BE32-E72D297353CC}">
                <c16:uniqueId val="{00000007-464E-4B4E-A883-6CE2A8FE03A1}"/>
              </c:ext>
            </c:extLst>
          </c:dPt>
          <c:dPt>
            <c:idx val="4"/>
            <c:bubble3D val="0"/>
            <c:spPr>
              <a:solidFill>
                <a:srgbClr val="FF8080"/>
              </a:solidFill>
            </c:spPr>
            <c:extLst>
              <c:ext xmlns:c16="http://schemas.microsoft.com/office/drawing/2014/chart" uri="{C3380CC4-5D6E-409C-BE32-E72D297353CC}">
                <c16:uniqueId val="{00000009-464E-4B4E-A883-6CE2A8FE03A1}"/>
              </c:ext>
            </c:extLst>
          </c:dPt>
          <c:dLbls>
            <c:dLbl>
              <c:idx val="0"/>
              <c:layout>
                <c:manualLayout>
                  <c:x val="-2.5842519255288399E-2"/>
                  <c:y val="-3.103217130472283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4E-4B4E-A883-6CE2A8FE03A1}"/>
                </c:ext>
              </c:extLst>
            </c:dLbl>
            <c:spPr>
              <a:noFill/>
              <a:ln>
                <a:noFill/>
              </a:ln>
              <a:effectLst/>
            </c:spPr>
            <c:txPr>
              <a:bodyPr wrap="square" lIns="38100" tIns="19050" rIns="38100" bIns="19050" anchor="ctr">
                <a:spAutoFit/>
              </a:bodyPr>
              <a:lstStyle/>
              <a:p>
                <a:pPr>
                  <a:defRPr sz="1200" b="1"/>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val>
            <c:numRef>
              <c:f>National!$V$16:$Z$16</c:f>
              <c:numCache>
                <c:formatCode>General</c:formatCode>
                <c:ptCount val="5"/>
                <c:pt idx="0">
                  <c:v>44</c:v>
                </c:pt>
                <c:pt idx="1">
                  <c:v>129</c:v>
                </c:pt>
                <c:pt idx="2">
                  <c:v>444</c:v>
                </c:pt>
                <c:pt idx="3">
                  <c:v>245</c:v>
                </c:pt>
                <c:pt idx="4">
                  <c:v>174</c:v>
                </c:pt>
              </c:numCache>
            </c:numRef>
          </c:val>
          <c:extLst>
            <c:ext xmlns:c16="http://schemas.microsoft.com/office/drawing/2014/chart" uri="{C3380CC4-5D6E-409C-BE32-E72D297353CC}">
              <c16:uniqueId val="{0000000A-464E-4B4E-A883-6CE2A8FE03A1}"/>
            </c:ext>
          </c:extLst>
        </c:ser>
        <c:dLbls>
          <c:dLblPos val="ctr"/>
          <c:showLegendKey val="0"/>
          <c:showVal val="1"/>
          <c:showCatName val="0"/>
          <c:showSerName val="0"/>
          <c:showPercent val="0"/>
          <c:showBubbleSize val="0"/>
          <c:showLeaderLines val="1"/>
        </c:dLbls>
      </c:pie3DChart>
      <c:spPr>
        <a:noFill/>
        <a:ln w="25400">
          <a:noFill/>
        </a:ln>
      </c:spPr>
    </c:plotArea>
    <c:plotVisOnly val="1"/>
    <c:dispBlanksAs val="zero"/>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4.9713635049598887E-2"/>
          <c:y val="0"/>
          <c:w val="0.94685617622430518"/>
          <c:h val="1"/>
        </c:manualLayout>
      </c:layout>
      <c:pie3DChart>
        <c:varyColors val="1"/>
        <c:ser>
          <c:idx val="0"/>
          <c:order val="0"/>
          <c:explosion val="25"/>
          <c:dPt>
            <c:idx val="0"/>
            <c:bubble3D val="0"/>
            <c:spPr>
              <a:solidFill>
                <a:srgbClr val="33BECC"/>
              </a:solidFill>
            </c:spPr>
            <c:extLst>
              <c:ext xmlns:c16="http://schemas.microsoft.com/office/drawing/2014/chart" uri="{C3380CC4-5D6E-409C-BE32-E72D297353CC}">
                <c16:uniqueId val="{00000001-1401-4DF9-A0C0-E8B466766F3F}"/>
              </c:ext>
            </c:extLst>
          </c:dPt>
          <c:dPt>
            <c:idx val="1"/>
            <c:bubble3D val="0"/>
            <c:spPr>
              <a:solidFill>
                <a:srgbClr val="6BD17E"/>
              </a:solidFill>
            </c:spPr>
            <c:extLst>
              <c:ext xmlns:c16="http://schemas.microsoft.com/office/drawing/2014/chart" uri="{C3380CC4-5D6E-409C-BE32-E72D297353CC}">
                <c16:uniqueId val="{00000003-1401-4DF9-A0C0-E8B466766F3F}"/>
              </c:ext>
            </c:extLst>
          </c:dPt>
          <c:dPt>
            <c:idx val="2"/>
            <c:bubble3D val="0"/>
            <c:spPr>
              <a:solidFill>
                <a:srgbClr val="CCCCCC"/>
              </a:solidFill>
            </c:spPr>
            <c:extLst>
              <c:ext xmlns:c16="http://schemas.microsoft.com/office/drawing/2014/chart" uri="{C3380CC4-5D6E-409C-BE32-E72D297353CC}">
                <c16:uniqueId val="{00000005-1401-4DF9-A0C0-E8B466766F3F}"/>
              </c:ext>
            </c:extLst>
          </c:dPt>
          <c:dPt>
            <c:idx val="3"/>
            <c:bubble3D val="0"/>
            <c:spPr>
              <a:solidFill>
                <a:srgbClr val="FFE164"/>
              </a:solidFill>
            </c:spPr>
            <c:extLst>
              <c:ext xmlns:c16="http://schemas.microsoft.com/office/drawing/2014/chart" uri="{C3380CC4-5D6E-409C-BE32-E72D297353CC}">
                <c16:uniqueId val="{00000007-1401-4DF9-A0C0-E8B466766F3F}"/>
              </c:ext>
            </c:extLst>
          </c:dPt>
          <c:dPt>
            <c:idx val="4"/>
            <c:bubble3D val="0"/>
            <c:spPr>
              <a:solidFill>
                <a:srgbClr val="FF8080"/>
              </a:solidFill>
            </c:spPr>
            <c:extLst>
              <c:ext xmlns:c16="http://schemas.microsoft.com/office/drawing/2014/chart" uri="{C3380CC4-5D6E-409C-BE32-E72D297353CC}">
                <c16:uniqueId val="{00000009-1401-4DF9-A0C0-E8B466766F3F}"/>
              </c:ext>
            </c:extLst>
          </c:dPt>
          <c:dLbls>
            <c:dLbl>
              <c:idx val="0"/>
              <c:layout>
                <c:manualLayout>
                  <c:x val="-1.6383532665335369E-2"/>
                  <c:y val="-1.790819693815266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01-4DF9-A0C0-E8B466766F3F}"/>
                </c:ext>
              </c:extLst>
            </c:dLbl>
            <c:dLbl>
              <c:idx val="1"/>
              <c:tx>
                <c:rich>
                  <a:bodyPr/>
                  <a:lstStyle/>
                  <a:p>
                    <a:r>
                      <a:rPr lang="en-US"/>
                      <a:t>108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401-4DF9-A0C0-E8B466766F3F}"/>
                </c:ext>
              </c:extLst>
            </c:dLbl>
            <c:spPr>
              <a:noFill/>
              <a:ln>
                <a:noFill/>
              </a:ln>
              <a:effectLst/>
            </c:spPr>
            <c:txPr>
              <a:bodyPr wrap="square" lIns="38100" tIns="19050" rIns="38100" bIns="19050" anchor="ctr">
                <a:spAutoFit/>
              </a:bodyPr>
              <a:lstStyle/>
              <a:p>
                <a:pPr>
                  <a:defRPr sz="1200" b="1"/>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val>
            <c:numRef>
              <c:f>National!$AA$16:$AE$16</c:f>
              <c:numCache>
                <c:formatCode>General</c:formatCode>
                <c:ptCount val="5"/>
                <c:pt idx="0">
                  <c:v>26</c:v>
                </c:pt>
                <c:pt idx="1">
                  <c:v>116</c:v>
                </c:pt>
                <c:pt idx="2">
                  <c:v>373</c:v>
                </c:pt>
                <c:pt idx="3">
                  <c:v>174</c:v>
                </c:pt>
                <c:pt idx="4">
                  <c:v>277</c:v>
                </c:pt>
              </c:numCache>
            </c:numRef>
          </c:val>
          <c:extLst>
            <c:ext xmlns:c16="http://schemas.microsoft.com/office/drawing/2014/chart" uri="{C3380CC4-5D6E-409C-BE32-E72D297353CC}">
              <c16:uniqueId val="{0000000A-1401-4DF9-A0C0-E8B466766F3F}"/>
            </c:ext>
          </c:extLst>
        </c:ser>
        <c:dLbls>
          <c:dLblPos val="ctr"/>
          <c:showLegendKey val="0"/>
          <c:showVal val="1"/>
          <c:showCatName val="0"/>
          <c:showSerName val="0"/>
          <c:showPercent val="0"/>
          <c:showBubbleSize val="0"/>
          <c:showLeaderLines val="1"/>
        </c:dLbls>
      </c:pie3DChart>
      <c:spPr>
        <a:noFill/>
        <a:ln w="25400">
          <a:noFill/>
        </a:ln>
      </c:spPr>
    </c:plotArea>
    <c:plotVisOnly val="1"/>
    <c:dispBlanksAs val="zero"/>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681434399013385E-2"/>
          <c:y val="8.6848511024729499E-2"/>
          <c:w val="0.86881921386332728"/>
          <c:h val="0.86251857758286532"/>
        </c:manualLayout>
      </c:layout>
      <c:pie3DChart>
        <c:varyColors val="1"/>
        <c:ser>
          <c:idx val="0"/>
          <c:order val="0"/>
          <c:explosion val="25"/>
          <c:dPt>
            <c:idx val="0"/>
            <c:bubble3D val="0"/>
            <c:spPr>
              <a:solidFill>
                <a:srgbClr val="33BECC"/>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4819-4A22-BF2A-F26B4AEE5AC9}"/>
              </c:ext>
            </c:extLst>
          </c:dPt>
          <c:dPt>
            <c:idx val="1"/>
            <c:bubble3D val="0"/>
            <c:spPr>
              <a:solidFill>
                <a:srgbClr val="6BD17E"/>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4819-4A22-BF2A-F26B4AEE5AC9}"/>
              </c:ext>
            </c:extLst>
          </c:dPt>
          <c:dPt>
            <c:idx val="2"/>
            <c:bubble3D val="0"/>
            <c:spPr>
              <a:solidFill>
                <a:srgbClr val="FF808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4819-4A22-BF2A-F26B4AEE5AC9}"/>
              </c:ext>
            </c:extLst>
          </c:dPt>
          <c:dLbls>
            <c:dLbl>
              <c:idx val="0"/>
              <c:layout>
                <c:manualLayout>
                  <c:x val="-0.2620276381115012"/>
                  <c:y val="-0.2170016459806931"/>
                </c:manualLayout>
              </c:layout>
              <c:tx>
                <c:rich>
                  <a:bodyPr/>
                  <a:lstStyle/>
                  <a:p>
                    <a:fld id="{E6C2EEC4-819F-48E1-9FCE-268C807AEC76}" type="CATEGORYNAME">
                      <a:rPr lang="en-US"/>
                      <a:pPr/>
                      <a:t>[CATEGORY NAME]</a:t>
                    </a:fld>
                    <a:r>
                      <a:rPr lang="en-US" baseline="0"/>
                      <a:t>; 708; </a:t>
                    </a:r>
                    <a:fld id="{9631FFBF-78BC-4972-A098-BED106071A2E}"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19-4A22-BF2A-F26B4AEE5AC9}"/>
                </c:ext>
              </c:extLst>
            </c:dLbl>
            <c:dLbl>
              <c:idx val="1"/>
              <c:layout>
                <c:manualLayout>
                  <c:x val="1.5955190585669247E-2"/>
                  <c:y val="0.14380929481499355"/>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819-4A22-BF2A-F26B4AEE5AC9}"/>
                </c:ext>
              </c:extLst>
            </c:dLbl>
            <c:dLbl>
              <c:idx val="2"/>
              <c:layout>
                <c:manualLayout>
                  <c:x val="0.19474155895226267"/>
                  <c:y val="0.15395719222226278"/>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8254196747603971"/>
                      <c:h val="0.14996696685477517"/>
                    </c:manualLayout>
                  </c15:layout>
                </c:ext>
                <c:ext xmlns:c16="http://schemas.microsoft.com/office/drawing/2014/chart" uri="{C3380CC4-5D6E-409C-BE32-E72D297353CC}">
                  <c16:uniqueId val="{00000005-4819-4A22-BF2A-F26B4AEE5AC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National!$FV$27:$FX$27</c:f>
              <c:strCache>
                <c:ptCount val="3"/>
                <c:pt idx="0">
                  <c:v>Excellent</c:v>
                </c:pt>
                <c:pt idx="1">
                  <c:v>Good</c:v>
                </c:pt>
                <c:pt idx="2">
                  <c:v>Unacceptable</c:v>
                </c:pt>
              </c:strCache>
            </c:strRef>
          </c:cat>
          <c:val>
            <c:numRef>
              <c:f>National!$FV$28:$FX$28</c:f>
              <c:numCache>
                <c:formatCode>General</c:formatCode>
                <c:ptCount val="3"/>
                <c:pt idx="0">
                  <c:v>716</c:v>
                </c:pt>
                <c:pt idx="1">
                  <c:v>13</c:v>
                </c:pt>
                <c:pt idx="2">
                  <c:v>229</c:v>
                </c:pt>
              </c:numCache>
            </c:numRef>
          </c:val>
          <c:extLst>
            <c:ext xmlns:c16="http://schemas.microsoft.com/office/drawing/2014/chart" uri="{C3380CC4-5D6E-409C-BE32-E72D297353CC}">
              <c16:uniqueId val="{00000006-4819-4A22-BF2A-F26B4AEE5AC9}"/>
            </c:ext>
          </c:extLst>
        </c:ser>
        <c:dLbls>
          <c:dLblPos val="inEnd"/>
          <c:showLegendKey val="0"/>
          <c:showVal val="0"/>
          <c:showCatName val="1"/>
          <c:showSerName val="0"/>
          <c:showPercent val="0"/>
          <c:showBubbleSize val="0"/>
          <c:showLeaderLines val="1"/>
        </c:dLbls>
      </c:pie3DChart>
      <c:spPr>
        <a:noFill/>
        <a:ln>
          <a:noFill/>
        </a:ln>
        <a:effectLst/>
      </c:spPr>
    </c:plotArea>
    <c:legend>
      <c:legendPos val="b"/>
      <c:layout>
        <c:manualLayout>
          <c:xMode val="edge"/>
          <c:yMode val="edge"/>
          <c:x val="4.1507291720577148E-2"/>
          <c:y val="0.90506262666533777"/>
          <c:w val="0.9584927082794229"/>
          <c:h val="9.4937373334662276E-2"/>
        </c:manualLayout>
      </c:layout>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587423755129201"/>
          <c:y val="0.1093520522660576"/>
          <c:w val="0.74030505341761854"/>
          <c:h val="0.75990146998287011"/>
        </c:manualLayout>
      </c:layout>
      <c:pie3DChart>
        <c:varyColors val="1"/>
        <c:ser>
          <c:idx val="0"/>
          <c:order val="0"/>
          <c:explosion val="25"/>
          <c:dPt>
            <c:idx val="0"/>
            <c:bubble3D val="0"/>
            <c:spPr>
              <a:solidFill>
                <a:srgbClr val="33BECC"/>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8BEB-4048-ACC8-7A66B581A69F}"/>
              </c:ext>
            </c:extLst>
          </c:dPt>
          <c:dPt>
            <c:idx val="1"/>
            <c:bubble3D val="0"/>
            <c:spPr>
              <a:solidFill>
                <a:srgbClr val="6BD17E"/>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8BEB-4048-ACC8-7A66B581A69F}"/>
              </c:ext>
            </c:extLst>
          </c:dPt>
          <c:dPt>
            <c:idx val="2"/>
            <c:bubble3D val="0"/>
            <c:spPr>
              <a:solidFill>
                <a:srgbClr val="FF8080"/>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8BEB-4048-ACC8-7A66B581A69F}"/>
              </c:ext>
            </c:extLst>
          </c:dPt>
          <c:dLbls>
            <c:dLbl>
              <c:idx val="0"/>
              <c:layout>
                <c:manualLayout>
                  <c:x val="-0.21970529740120512"/>
                  <c:y val="1.1377760367562152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BEB-4048-ACC8-7A66B581A69F}"/>
                </c:ext>
              </c:extLst>
            </c:dLbl>
            <c:dLbl>
              <c:idx val="1"/>
              <c:layout>
                <c:manualLayout>
                  <c:x val="0.27598604151753747"/>
                  <c:y val="-6.6932357139568188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30325737691879417"/>
                      <c:h val="0.1083625730994152"/>
                    </c:manualLayout>
                  </c15:layout>
                </c:ext>
                <c:ext xmlns:c16="http://schemas.microsoft.com/office/drawing/2014/chart" uri="{C3380CC4-5D6E-409C-BE32-E72D297353CC}">
                  <c16:uniqueId val="{00000003-8BEB-4048-ACC8-7A66B581A69F}"/>
                </c:ext>
              </c:extLst>
            </c:dLbl>
            <c:dLbl>
              <c:idx val="2"/>
              <c:layout>
                <c:manualLayout>
                  <c:x val="0.16153066094010973"/>
                  <c:y val="5.8876456232444627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fld id="{5DE3E5E5-0403-4808-9F8E-6DD320C96D41}" type="CATEGORYNAME">
                      <a:rPr lang="en-US" sz="1600" smtClean="0"/>
                      <a:pPr>
                        <a:defRPr sz="1600">
                          <a:solidFill>
                            <a:schemeClr val="tx1"/>
                          </a:solidFill>
                        </a:defRPr>
                      </a:pPr>
                      <a:t>[CATEGORY NAME]</a:t>
                    </a:fld>
                    <a:r>
                      <a:rPr lang="en-US" sz="1600" baseline="0"/>
                      <a:t> </a:t>
                    </a:r>
                    <a:fld id="{A58469DB-2BD6-4F8C-9B98-DA85580581D9}" type="VALUE">
                      <a:rPr lang="en-US" sz="1600" baseline="0"/>
                      <a:pPr>
                        <a:defRPr sz="1600">
                          <a:solidFill>
                            <a:schemeClr val="tx1"/>
                          </a:solidFill>
                        </a:defRPr>
                      </a:pPr>
                      <a:t>[VALUE]</a:t>
                    </a:fld>
                    <a:r>
                      <a:rPr lang="en-US" sz="1600" baseline="0"/>
                      <a:t>; </a:t>
                    </a:r>
                    <a:fld id="{26C4976D-07E6-44C4-8168-829CACBA730C}" type="PERCENTAGE">
                      <a:rPr lang="en-US" sz="1600" baseline="0"/>
                      <a:pPr>
                        <a:defRPr sz="1600">
                          <a:solidFill>
                            <a:schemeClr val="tx1"/>
                          </a:solidFill>
                        </a:defRPr>
                      </a:pPr>
                      <a:t>[PERCENTAGE]</a:t>
                    </a:fld>
                    <a:endParaRPr lang="en-US" sz="1600" baseline="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7605623160741272"/>
                      <c:h val="0.18107565501680711"/>
                    </c:manualLayout>
                  </c15:layout>
                  <c15:dlblFieldTable/>
                  <c15:showDataLabelsRange val="0"/>
                </c:ext>
                <c:ext xmlns:c16="http://schemas.microsoft.com/office/drawing/2014/chart" uri="{C3380CC4-5D6E-409C-BE32-E72D297353CC}">
                  <c16:uniqueId val="{00000005-8BEB-4048-ACC8-7A66B581A69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National!$FI$27:$FK$27</c:f>
              <c:strCache>
                <c:ptCount val="3"/>
                <c:pt idx="0">
                  <c:v>Excellent</c:v>
                </c:pt>
                <c:pt idx="1">
                  <c:v>Good</c:v>
                </c:pt>
                <c:pt idx="2">
                  <c:v>Unacceptable</c:v>
                </c:pt>
              </c:strCache>
            </c:strRef>
          </c:cat>
          <c:val>
            <c:numRef>
              <c:f>National!$FI$28:$FK$28</c:f>
              <c:numCache>
                <c:formatCode>General</c:formatCode>
                <c:ptCount val="3"/>
                <c:pt idx="0">
                  <c:v>475</c:v>
                </c:pt>
                <c:pt idx="1">
                  <c:v>49</c:v>
                </c:pt>
                <c:pt idx="2">
                  <c:v>442</c:v>
                </c:pt>
              </c:numCache>
            </c:numRef>
          </c:val>
          <c:extLst>
            <c:ext xmlns:c16="http://schemas.microsoft.com/office/drawing/2014/chart" uri="{C3380CC4-5D6E-409C-BE32-E72D297353CC}">
              <c16:uniqueId val="{00000006-8BEB-4048-ACC8-7A66B581A69F}"/>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ZA" sz="1600" dirty="0"/>
              <a:t>National</a:t>
            </a:r>
            <a:r>
              <a:rPr lang="en-ZA" sz="1600" baseline="0" dirty="0"/>
              <a:t> Risk profile from 2009 to 2023</a:t>
            </a:r>
            <a:endParaRPr lang="en-ZA" sz="1600" dirty="0"/>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3.0970011060407098E-2"/>
          <c:y val="0.17234517262880128"/>
          <c:w val="0.96902998838762444"/>
          <c:h val="0.63968835532259216"/>
        </c:manualLayout>
      </c:layout>
      <c:bar3DChart>
        <c:barDir val="col"/>
        <c:grouping val="clustered"/>
        <c:varyColors val="0"/>
        <c:ser>
          <c:idx val="0"/>
          <c:order val="0"/>
          <c:spPr>
            <a:scene3d>
              <a:camera prst="orthographicFront"/>
              <a:lightRig rig="threePt" dir="t"/>
            </a:scene3d>
            <a:sp3d>
              <a:bevelT/>
            </a:sp3d>
          </c:spPr>
          <c:invertIfNegative val="0"/>
          <c:dPt>
            <c:idx val="0"/>
            <c:invertIfNegative val="0"/>
            <c:bubble3D val="0"/>
            <c:spPr>
              <a:solidFill>
                <a:srgbClr val="33BECC"/>
              </a:solidFill>
              <a:scene3d>
                <a:camera prst="orthographicFront"/>
                <a:lightRig rig="threePt" dir="t"/>
              </a:scene3d>
              <a:sp3d>
                <a:bevelT/>
              </a:sp3d>
            </c:spPr>
            <c:extLst>
              <c:ext xmlns:c16="http://schemas.microsoft.com/office/drawing/2014/chart" uri="{C3380CC4-5D6E-409C-BE32-E72D297353CC}">
                <c16:uniqueId val="{00000001-2C84-40D0-B27B-4C98EA241D33}"/>
              </c:ext>
            </c:extLst>
          </c:dPt>
          <c:dPt>
            <c:idx val="1"/>
            <c:invertIfNegative val="0"/>
            <c:bubble3D val="0"/>
            <c:spPr>
              <a:solidFill>
                <a:srgbClr val="33BECC"/>
              </a:solidFill>
              <a:scene3d>
                <a:camera prst="orthographicFront"/>
                <a:lightRig rig="threePt" dir="t"/>
              </a:scene3d>
              <a:sp3d>
                <a:bevelT/>
              </a:sp3d>
            </c:spPr>
            <c:extLst>
              <c:ext xmlns:c16="http://schemas.microsoft.com/office/drawing/2014/chart" uri="{C3380CC4-5D6E-409C-BE32-E72D297353CC}">
                <c16:uniqueId val="{00000003-2C84-40D0-B27B-4C98EA241D33}"/>
              </c:ext>
            </c:extLst>
          </c:dPt>
          <c:dPt>
            <c:idx val="2"/>
            <c:invertIfNegative val="0"/>
            <c:bubble3D val="0"/>
            <c:spPr>
              <a:solidFill>
                <a:srgbClr val="33BECC"/>
              </a:solidFill>
              <a:scene3d>
                <a:camera prst="orthographicFront"/>
                <a:lightRig rig="threePt" dir="t"/>
              </a:scene3d>
              <a:sp3d>
                <a:bevelT/>
              </a:sp3d>
            </c:spPr>
            <c:extLst>
              <c:ext xmlns:c16="http://schemas.microsoft.com/office/drawing/2014/chart" uri="{C3380CC4-5D6E-409C-BE32-E72D297353CC}">
                <c16:uniqueId val="{00000005-2C84-40D0-B27B-4C98EA241D33}"/>
              </c:ext>
            </c:extLst>
          </c:dPt>
          <c:dPt>
            <c:idx val="3"/>
            <c:invertIfNegative val="0"/>
            <c:bubble3D val="0"/>
            <c:spPr>
              <a:solidFill>
                <a:srgbClr val="33BECC"/>
              </a:solidFill>
              <a:scene3d>
                <a:camera prst="orthographicFront"/>
                <a:lightRig rig="threePt" dir="t"/>
              </a:scene3d>
              <a:sp3d>
                <a:bevelT/>
              </a:sp3d>
            </c:spPr>
            <c:extLst>
              <c:ext xmlns:c16="http://schemas.microsoft.com/office/drawing/2014/chart" uri="{C3380CC4-5D6E-409C-BE32-E72D297353CC}">
                <c16:uniqueId val="{00000007-2C84-40D0-B27B-4C98EA241D33}"/>
              </c:ext>
            </c:extLst>
          </c:dPt>
          <c:dPt>
            <c:idx val="4"/>
            <c:invertIfNegative val="0"/>
            <c:bubble3D val="0"/>
            <c:spPr>
              <a:solidFill>
                <a:srgbClr val="33BECC"/>
              </a:solidFill>
              <a:scene3d>
                <a:camera prst="orthographicFront"/>
                <a:lightRig rig="threePt" dir="t"/>
              </a:scene3d>
              <a:sp3d>
                <a:bevelT/>
              </a:sp3d>
            </c:spPr>
            <c:extLst>
              <c:ext xmlns:c16="http://schemas.microsoft.com/office/drawing/2014/chart" uri="{C3380CC4-5D6E-409C-BE32-E72D297353CC}">
                <c16:uniqueId val="{00000009-2C84-40D0-B27B-4C98EA241D33}"/>
              </c:ext>
            </c:extLst>
          </c:dPt>
          <c:dPt>
            <c:idx val="5"/>
            <c:invertIfNegative val="0"/>
            <c:bubble3D val="0"/>
            <c:spPr>
              <a:solidFill>
                <a:srgbClr val="CCCCCC"/>
              </a:solidFill>
              <a:scene3d>
                <a:camera prst="orthographicFront"/>
                <a:lightRig rig="threePt" dir="t"/>
              </a:scene3d>
              <a:sp3d>
                <a:bevelT/>
              </a:sp3d>
            </c:spPr>
            <c:extLst>
              <c:ext xmlns:c16="http://schemas.microsoft.com/office/drawing/2014/chart" uri="{C3380CC4-5D6E-409C-BE32-E72D297353CC}">
                <c16:uniqueId val="{0000000B-2C84-40D0-B27B-4C98EA241D33}"/>
              </c:ext>
            </c:extLst>
          </c:dPt>
          <c:dPt>
            <c:idx val="6"/>
            <c:invertIfNegative val="0"/>
            <c:bubble3D val="0"/>
            <c:spPr>
              <a:solidFill>
                <a:srgbClr val="CCCCCC"/>
              </a:solidFill>
              <a:scene3d>
                <a:camera prst="orthographicFront"/>
                <a:lightRig rig="threePt" dir="t"/>
              </a:scene3d>
              <a:sp3d>
                <a:bevelT/>
              </a:sp3d>
            </c:spPr>
            <c:extLst>
              <c:ext xmlns:c16="http://schemas.microsoft.com/office/drawing/2014/chart" uri="{C3380CC4-5D6E-409C-BE32-E72D297353CC}">
                <c16:uniqueId val="{0000000D-2C84-40D0-B27B-4C98EA241D33}"/>
              </c:ext>
            </c:extLst>
          </c:dPt>
          <c:dPt>
            <c:idx val="7"/>
            <c:invertIfNegative val="0"/>
            <c:bubble3D val="0"/>
            <c:spPr>
              <a:solidFill>
                <a:srgbClr val="CCCCCC"/>
              </a:solidFill>
              <a:scene3d>
                <a:camera prst="orthographicFront"/>
                <a:lightRig rig="threePt" dir="t"/>
              </a:scene3d>
              <a:sp3d>
                <a:bevelT/>
              </a:sp3d>
            </c:spPr>
            <c:extLst>
              <c:ext xmlns:c16="http://schemas.microsoft.com/office/drawing/2014/chart" uri="{C3380CC4-5D6E-409C-BE32-E72D297353CC}">
                <c16:uniqueId val="{0000000F-2C84-40D0-B27B-4C98EA241D33}"/>
              </c:ext>
            </c:extLst>
          </c:dPt>
          <c:dPt>
            <c:idx val="8"/>
            <c:invertIfNegative val="0"/>
            <c:bubble3D val="0"/>
            <c:spPr>
              <a:solidFill>
                <a:srgbClr val="CCCCCC"/>
              </a:solidFill>
              <a:scene3d>
                <a:camera prst="orthographicFront"/>
                <a:lightRig rig="threePt" dir="t"/>
              </a:scene3d>
              <a:sp3d>
                <a:bevelT/>
              </a:sp3d>
            </c:spPr>
            <c:extLst>
              <c:ext xmlns:c16="http://schemas.microsoft.com/office/drawing/2014/chart" uri="{C3380CC4-5D6E-409C-BE32-E72D297353CC}">
                <c16:uniqueId val="{00000011-2C84-40D0-B27B-4C98EA241D33}"/>
              </c:ext>
            </c:extLst>
          </c:dPt>
          <c:dPt>
            <c:idx val="9"/>
            <c:invertIfNegative val="0"/>
            <c:bubble3D val="0"/>
            <c:spPr>
              <a:solidFill>
                <a:srgbClr val="CCCCCC"/>
              </a:solidFill>
              <a:scene3d>
                <a:camera prst="orthographicFront"/>
                <a:lightRig rig="threePt" dir="t"/>
              </a:scene3d>
              <a:sp3d>
                <a:bevelT/>
              </a:sp3d>
            </c:spPr>
            <c:extLst>
              <c:ext xmlns:c16="http://schemas.microsoft.com/office/drawing/2014/chart" uri="{C3380CC4-5D6E-409C-BE32-E72D297353CC}">
                <c16:uniqueId val="{00000013-2C84-40D0-B27B-4C98EA241D33}"/>
              </c:ext>
            </c:extLst>
          </c:dPt>
          <c:dPt>
            <c:idx val="10"/>
            <c:invertIfNegative val="0"/>
            <c:bubble3D val="0"/>
            <c:spPr>
              <a:solidFill>
                <a:srgbClr val="FFE780"/>
              </a:solidFill>
              <a:scene3d>
                <a:camera prst="orthographicFront"/>
                <a:lightRig rig="threePt" dir="t"/>
              </a:scene3d>
              <a:sp3d>
                <a:bevelT/>
              </a:sp3d>
            </c:spPr>
            <c:extLst>
              <c:ext xmlns:c16="http://schemas.microsoft.com/office/drawing/2014/chart" uri="{C3380CC4-5D6E-409C-BE32-E72D297353CC}">
                <c16:uniqueId val="{00000015-2C84-40D0-B27B-4C98EA241D33}"/>
              </c:ext>
            </c:extLst>
          </c:dPt>
          <c:dPt>
            <c:idx val="11"/>
            <c:invertIfNegative val="0"/>
            <c:bubble3D val="0"/>
            <c:spPr>
              <a:solidFill>
                <a:srgbClr val="FFE780"/>
              </a:solidFill>
              <a:scene3d>
                <a:camera prst="orthographicFront"/>
                <a:lightRig rig="threePt" dir="t"/>
              </a:scene3d>
              <a:sp3d>
                <a:bevelT/>
              </a:sp3d>
            </c:spPr>
            <c:extLst>
              <c:ext xmlns:c16="http://schemas.microsoft.com/office/drawing/2014/chart" uri="{C3380CC4-5D6E-409C-BE32-E72D297353CC}">
                <c16:uniqueId val="{00000017-2C84-40D0-B27B-4C98EA241D33}"/>
              </c:ext>
            </c:extLst>
          </c:dPt>
          <c:dPt>
            <c:idx val="12"/>
            <c:invertIfNegative val="0"/>
            <c:bubble3D val="0"/>
            <c:spPr>
              <a:solidFill>
                <a:srgbClr val="FFE780"/>
              </a:solidFill>
              <a:scene3d>
                <a:camera prst="orthographicFront"/>
                <a:lightRig rig="threePt" dir="t"/>
              </a:scene3d>
              <a:sp3d>
                <a:bevelT/>
              </a:sp3d>
            </c:spPr>
            <c:extLst>
              <c:ext xmlns:c16="http://schemas.microsoft.com/office/drawing/2014/chart" uri="{C3380CC4-5D6E-409C-BE32-E72D297353CC}">
                <c16:uniqueId val="{00000019-2C84-40D0-B27B-4C98EA241D33}"/>
              </c:ext>
            </c:extLst>
          </c:dPt>
          <c:dPt>
            <c:idx val="13"/>
            <c:invertIfNegative val="0"/>
            <c:bubble3D val="0"/>
            <c:spPr>
              <a:solidFill>
                <a:srgbClr val="FFE780"/>
              </a:solidFill>
              <a:scene3d>
                <a:camera prst="orthographicFront"/>
                <a:lightRig rig="threePt" dir="t"/>
              </a:scene3d>
              <a:sp3d>
                <a:bevelT/>
              </a:sp3d>
            </c:spPr>
            <c:extLst>
              <c:ext xmlns:c16="http://schemas.microsoft.com/office/drawing/2014/chart" uri="{C3380CC4-5D6E-409C-BE32-E72D297353CC}">
                <c16:uniqueId val="{0000001B-2C84-40D0-B27B-4C98EA241D33}"/>
              </c:ext>
            </c:extLst>
          </c:dPt>
          <c:dPt>
            <c:idx val="14"/>
            <c:invertIfNegative val="0"/>
            <c:bubble3D val="0"/>
            <c:spPr>
              <a:solidFill>
                <a:srgbClr val="FFE164"/>
              </a:solidFill>
              <a:scene3d>
                <a:camera prst="orthographicFront"/>
                <a:lightRig rig="threePt" dir="t"/>
              </a:scene3d>
              <a:sp3d>
                <a:bevelT/>
              </a:sp3d>
            </c:spPr>
            <c:extLst>
              <c:ext xmlns:c16="http://schemas.microsoft.com/office/drawing/2014/chart" uri="{C3380CC4-5D6E-409C-BE32-E72D297353CC}">
                <c16:uniqueId val="{0000001D-2C84-40D0-B27B-4C98EA241D33}"/>
              </c:ext>
            </c:extLst>
          </c:dPt>
          <c:dPt>
            <c:idx val="15"/>
            <c:invertIfNegative val="0"/>
            <c:bubble3D val="0"/>
            <c:spPr>
              <a:solidFill>
                <a:srgbClr val="FF8080"/>
              </a:solidFill>
              <a:scene3d>
                <a:camera prst="orthographicFront"/>
                <a:lightRig rig="threePt" dir="t"/>
              </a:scene3d>
              <a:sp3d>
                <a:bevelT/>
              </a:sp3d>
            </c:spPr>
            <c:extLst>
              <c:ext xmlns:c16="http://schemas.microsoft.com/office/drawing/2014/chart" uri="{C3380CC4-5D6E-409C-BE32-E72D297353CC}">
                <c16:uniqueId val="{0000001F-2C84-40D0-B27B-4C98EA241D33}"/>
              </c:ext>
            </c:extLst>
          </c:dPt>
          <c:dPt>
            <c:idx val="16"/>
            <c:invertIfNegative val="0"/>
            <c:bubble3D val="0"/>
            <c:spPr>
              <a:solidFill>
                <a:srgbClr val="FF8080"/>
              </a:solidFill>
              <a:scene3d>
                <a:camera prst="orthographicFront"/>
                <a:lightRig rig="threePt" dir="t"/>
              </a:scene3d>
              <a:sp3d>
                <a:bevelT/>
              </a:sp3d>
            </c:spPr>
            <c:extLst>
              <c:ext xmlns:c16="http://schemas.microsoft.com/office/drawing/2014/chart" uri="{C3380CC4-5D6E-409C-BE32-E72D297353CC}">
                <c16:uniqueId val="{00000021-2C84-40D0-B27B-4C98EA241D33}"/>
              </c:ext>
            </c:extLst>
          </c:dPt>
          <c:dPt>
            <c:idx val="17"/>
            <c:invertIfNegative val="0"/>
            <c:bubble3D val="0"/>
            <c:spPr>
              <a:solidFill>
                <a:srgbClr val="FF8080"/>
              </a:solidFill>
              <a:scene3d>
                <a:camera prst="orthographicFront"/>
                <a:lightRig rig="threePt" dir="t"/>
              </a:scene3d>
              <a:sp3d>
                <a:bevelT/>
              </a:sp3d>
            </c:spPr>
            <c:extLst>
              <c:ext xmlns:c16="http://schemas.microsoft.com/office/drawing/2014/chart" uri="{C3380CC4-5D6E-409C-BE32-E72D297353CC}">
                <c16:uniqueId val="{00000023-2C84-40D0-B27B-4C98EA241D33}"/>
              </c:ext>
            </c:extLst>
          </c:dPt>
          <c:dPt>
            <c:idx val="18"/>
            <c:invertIfNegative val="0"/>
            <c:bubble3D val="0"/>
            <c:spPr>
              <a:solidFill>
                <a:srgbClr val="FF8080"/>
              </a:solidFill>
              <a:scene3d>
                <a:camera prst="orthographicFront"/>
                <a:lightRig rig="threePt" dir="t"/>
              </a:scene3d>
              <a:sp3d>
                <a:bevelT/>
              </a:sp3d>
            </c:spPr>
            <c:extLst>
              <c:ext xmlns:c16="http://schemas.microsoft.com/office/drawing/2014/chart" uri="{C3380CC4-5D6E-409C-BE32-E72D297353CC}">
                <c16:uniqueId val="{00000025-2C84-40D0-B27B-4C98EA241D33}"/>
              </c:ext>
            </c:extLst>
          </c:dPt>
          <c:dPt>
            <c:idx val="19"/>
            <c:invertIfNegative val="0"/>
            <c:bubble3D val="0"/>
            <c:spPr>
              <a:solidFill>
                <a:srgbClr val="FF8080"/>
              </a:solidFill>
              <a:scene3d>
                <a:camera prst="orthographicFront"/>
                <a:lightRig rig="threePt" dir="t"/>
              </a:scene3d>
              <a:sp3d>
                <a:bevelT/>
              </a:sp3d>
            </c:spPr>
            <c:extLst>
              <c:ext xmlns:c16="http://schemas.microsoft.com/office/drawing/2014/chart" uri="{C3380CC4-5D6E-409C-BE32-E72D297353CC}">
                <c16:uniqueId val="{00000027-2C84-40D0-B27B-4C98EA241D33}"/>
              </c:ext>
            </c:extLst>
          </c:dPt>
          <c:dPt>
            <c:idx val="20"/>
            <c:invertIfNegative val="0"/>
            <c:bubble3D val="0"/>
            <c:spPr>
              <a:solidFill>
                <a:srgbClr val="FF0000"/>
              </a:solidFill>
              <a:scene3d>
                <a:camera prst="orthographicFront"/>
                <a:lightRig rig="threePt" dir="t"/>
              </a:scene3d>
              <a:sp3d>
                <a:bevelT/>
              </a:sp3d>
            </c:spPr>
            <c:extLst>
              <c:ext xmlns:c16="http://schemas.microsoft.com/office/drawing/2014/chart" uri="{C3380CC4-5D6E-409C-BE32-E72D297353CC}">
                <c16:uniqueId val="{00000029-2C84-40D0-B27B-4C98EA241D33}"/>
              </c:ext>
            </c:extLst>
          </c:dPt>
          <c:dPt>
            <c:idx val="21"/>
            <c:invertIfNegative val="0"/>
            <c:bubble3D val="0"/>
            <c:spPr>
              <a:solidFill>
                <a:srgbClr val="FF0000"/>
              </a:solidFill>
              <a:scene3d>
                <a:camera prst="orthographicFront"/>
                <a:lightRig rig="threePt" dir="t"/>
              </a:scene3d>
              <a:sp3d>
                <a:bevelT/>
              </a:sp3d>
            </c:spPr>
            <c:extLst>
              <c:ext xmlns:c16="http://schemas.microsoft.com/office/drawing/2014/chart" uri="{C3380CC4-5D6E-409C-BE32-E72D297353CC}">
                <c16:uniqueId val="{0000002B-2C84-40D0-B27B-4C98EA241D33}"/>
              </c:ext>
            </c:extLst>
          </c:dPt>
          <c:dPt>
            <c:idx val="22"/>
            <c:invertIfNegative val="0"/>
            <c:bubble3D val="0"/>
            <c:spPr>
              <a:solidFill>
                <a:srgbClr val="FF0000"/>
              </a:solidFill>
              <a:scene3d>
                <a:camera prst="orthographicFront"/>
                <a:lightRig rig="threePt" dir="t"/>
              </a:scene3d>
              <a:sp3d>
                <a:bevelT/>
              </a:sp3d>
            </c:spPr>
            <c:extLst>
              <c:ext xmlns:c16="http://schemas.microsoft.com/office/drawing/2014/chart" uri="{C3380CC4-5D6E-409C-BE32-E72D297353CC}">
                <c16:uniqueId val="{0000002D-2C84-40D0-B27B-4C98EA241D33}"/>
              </c:ext>
            </c:extLst>
          </c:dPt>
          <c:dLbls>
            <c:spPr>
              <a:noFill/>
              <a:ln>
                <a:noFill/>
              </a:ln>
              <a:effectLst/>
            </c:spPr>
            <c:txPr>
              <a:bodyPr anchor="b" anchorCtr="1"/>
              <a:lstStyle/>
              <a:p>
                <a:pPr>
                  <a:defRPr lang="en-ZA"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'Natl&amp;Prov PhI-VI CRR Summary'!$B$44:$U$45</c:f>
              <c:multiLvlStrCache>
                <c:ptCount val="20"/>
                <c:lvl>
                  <c:pt idx="0">
                    <c:v>0 - 50</c:v>
                  </c:pt>
                  <c:pt idx="1">
                    <c:v>0 - 50</c:v>
                  </c:pt>
                  <c:pt idx="2">
                    <c:v>0 - 50</c:v>
                  </c:pt>
                  <c:pt idx="3">
                    <c:v>0 - 50</c:v>
                  </c:pt>
                  <c:pt idx="4">
                    <c:v>0 - 50</c:v>
                  </c:pt>
                  <c:pt idx="5">
                    <c:v>50-70</c:v>
                  </c:pt>
                  <c:pt idx="6">
                    <c:v>50-70</c:v>
                  </c:pt>
                  <c:pt idx="7">
                    <c:v>50-70</c:v>
                  </c:pt>
                  <c:pt idx="8">
                    <c:v>50-70</c:v>
                  </c:pt>
                  <c:pt idx="9">
                    <c:v>50-70</c:v>
                  </c:pt>
                  <c:pt idx="10">
                    <c:v>70-90</c:v>
                  </c:pt>
                  <c:pt idx="11">
                    <c:v>70-90</c:v>
                  </c:pt>
                  <c:pt idx="12">
                    <c:v>70-90</c:v>
                  </c:pt>
                  <c:pt idx="13">
                    <c:v>70-90</c:v>
                  </c:pt>
                  <c:pt idx="14">
                    <c:v>70-90</c:v>
                  </c:pt>
                  <c:pt idx="15">
                    <c:v>90-100</c:v>
                  </c:pt>
                  <c:pt idx="16">
                    <c:v>90-100</c:v>
                  </c:pt>
                  <c:pt idx="17">
                    <c:v>90-100</c:v>
                  </c:pt>
                  <c:pt idx="18">
                    <c:v>90-100</c:v>
                  </c:pt>
                  <c:pt idx="19">
                    <c:v>90-100</c:v>
                  </c:pt>
                </c:lvl>
                <c:lvl>
                  <c:pt idx="0">
                    <c:v>2009</c:v>
                  </c:pt>
                  <c:pt idx="1">
                    <c:v>2011</c:v>
                  </c:pt>
                  <c:pt idx="2">
                    <c:v>2013</c:v>
                  </c:pt>
                  <c:pt idx="3">
                    <c:v>2022</c:v>
                  </c:pt>
                  <c:pt idx="4">
                    <c:v>2023</c:v>
                  </c:pt>
                  <c:pt idx="5">
                    <c:v>2009</c:v>
                  </c:pt>
                  <c:pt idx="6">
                    <c:v>2011</c:v>
                  </c:pt>
                  <c:pt idx="7">
                    <c:v>2013</c:v>
                  </c:pt>
                  <c:pt idx="8">
                    <c:v>2022</c:v>
                  </c:pt>
                  <c:pt idx="9">
                    <c:v>2023</c:v>
                  </c:pt>
                  <c:pt idx="10">
                    <c:v>2009</c:v>
                  </c:pt>
                  <c:pt idx="11">
                    <c:v>2011</c:v>
                  </c:pt>
                  <c:pt idx="12">
                    <c:v>2013</c:v>
                  </c:pt>
                  <c:pt idx="13">
                    <c:v>2022</c:v>
                  </c:pt>
                  <c:pt idx="14">
                    <c:v>2023</c:v>
                  </c:pt>
                  <c:pt idx="15">
                    <c:v>2009</c:v>
                  </c:pt>
                  <c:pt idx="16">
                    <c:v>2011</c:v>
                  </c:pt>
                  <c:pt idx="17">
                    <c:v>2013</c:v>
                  </c:pt>
                  <c:pt idx="18">
                    <c:v>2022</c:v>
                  </c:pt>
                  <c:pt idx="19">
                    <c:v>2023</c:v>
                  </c:pt>
                </c:lvl>
              </c:multiLvlStrCache>
            </c:multiLvlStrRef>
          </c:cat>
          <c:val>
            <c:numRef>
              <c:f>'Natl&amp;Prov PhI-VI CRR Summary'!$B$46:$U$46</c:f>
              <c:numCache>
                <c:formatCode>General</c:formatCode>
                <c:ptCount val="20"/>
                <c:pt idx="0">
                  <c:v>196</c:v>
                </c:pt>
                <c:pt idx="1">
                  <c:v>138</c:v>
                </c:pt>
                <c:pt idx="2">
                  <c:v>199</c:v>
                </c:pt>
                <c:pt idx="3">
                  <c:v>168</c:v>
                </c:pt>
                <c:pt idx="4">
                  <c:v>74</c:v>
                </c:pt>
                <c:pt idx="5">
                  <c:v>259</c:v>
                </c:pt>
                <c:pt idx="6">
                  <c:v>262</c:v>
                </c:pt>
                <c:pt idx="7">
                  <c:v>272</c:v>
                </c:pt>
                <c:pt idx="8">
                  <c:v>222</c:v>
                </c:pt>
                <c:pt idx="9">
                  <c:v>217</c:v>
                </c:pt>
                <c:pt idx="10">
                  <c:v>264</c:v>
                </c:pt>
                <c:pt idx="11">
                  <c:v>284</c:v>
                </c:pt>
                <c:pt idx="12">
                  <c:v>232</c:v>
                </c:pt>
                <c:pt idx="13">
                  <c:v>252</c:v>
                </c:pt>
                <c:pt idx="14">
                  <c:v>298</c:v>
                </c:pt>
                <c:pt idx="15">
                  <c:v>129</c:v>
                </c:pt>
                <c:pt idx="16">
                  <c:v>137</c:v>
                </c:pt>
                <c:pt idx="17">
                  <c:v>121</c:v>
                </c:pt>
                <c:pt idx="18">
                  <c:v>208</c:v>
                </c:pt>
                <c:pt idx="19">
                  <c:v>278</c:v>
                </c:pt>
              </c:numCache>
            </c:numRef>
          </c:val>
          <c:extLst>
            <c:ext xmlns:c16="http://schemas.microsoft.com/office/drawing/2014/chart" uri="{C3380CC4-5D6E-409C-BE32-E72D297353CC}">
              <c16:uniqueId val="{0000002E-2C84-40D0-B27B-4C98EA241D33}"/>
            </c:ext>
          </c:extLst>
        </c:ser>
        <c:dLbls>
          <c:showLegendKey val="0"/>
          <c:showVal val="1"/>
          <c:showCatName val="0"/>
          <c:showSerName val="0"/>
          <c:showPercent val="0"/>
          <c:showBubbleSize val="0"/>
        </c:dLbls>
        <c:gapWidth val="75"/>
        <c:shape val="box"/>
        <c:axId val="99161984"/>
        <c:axId val="99570432"/>
        <c:axId val="0"/>
      </c:bar3DChart>
      <c:catAx>
        <c:axId val="99161984"/>
        <c:scaling>
          <c:orientation val="minMax"/>
        </c:scaling>
        <c:delete val="0"/>
        <c:axPos val="b"/>
        <c:numFmt formatCode="General" sourceLinked="1"/>
        <c:majorTickMark val="none"/>
        <c:minorTickMark val="none"/>
        <c:tickLblPos val="nextTo"/>
        <c:txPr>
          <a:bodyPr/>
          <a:lstStyle/>
          <a:p>
            <a:pPr>
              <a:defRPr lang="en-ZA" sz="1200" b="0"/>
            </a:pPr>
            <a:endParaRPr lang="en-US"/>
          </a:p>
        </c:txPr>
        <c:crossAx val="99570432"/>
        <c:crosses val="autoZero"/>
        <c:auto val="1"/>
        <c:lblAlgn val="ctr"/>
        <c:lblOffset val="100"/>
        <c:noMultiLvlLbl val="0"/>
      </c:catAx>
      <c:valAx>
        <c:axId val="99570432"/>
        <c:scaling>
          <c:orientation val="minMax"/>
        </c:scaling>
        <c:delete val="0"/>
        <c:axPos val="l"/>
        <c:numFmt formatCode="General" sourceLinked="1"/>
        <c:majorTickMark val="none"/>
        <c:minorTickMark val="none"/>
        <c:tickLblPos val="nextTo"/>
        <c:txPr>
          <a:bodyPr/>
          <a:lstStyle/>
          <a:p>
            <a:pPr>
              <a:defRPr lang="en-ZA" sz="900" b="0"/>
            </a:pPr>
            <a:endParaRPr lang="en-US"/>
          </a:p>
        </c:txPr>
        <c:crossAx val="99161984"/>
        <c:crosses val="autoZero"/>
        <c:crossBetween val="between"/>
      </c:valAx>
      <c:spPr>
        <a:solidFill>
          <a:schemeClr val="bg1"/>
        </a:solidFill>
      </c:spPr>
    </c:plotArea>
    <c:plotVisOnly val="1"/>
    <c:dispBlanksAs val="gap"/>
    <c:showDLblsOverMax val="0"/>
  </c:chart>
  <c:spPr>
    <a:solidFill>
      <a:schemeClr val="bg1"/>
    </a:solidFill>
    <a:ln>
      <a:solidFill>
        <a:schemeClr val="tx1"/>
      </a:solidFill>
    </a:ln>
  </c:spPr>
  <c:txPr>
    <a:bodyPr/>
    <a:lstStyle/>
    <a:p>
      <a:pPr>
        <a:defRPr b="1"/>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title>
      <c:tx>
        <c:rich>
          <a:bodyPr/>
          <a:lstStyle/>
          <a:p>
            <a:pPr>
              <a:defRPr sz="1800"/>
            </a:pPr>
            <a:r>
              <a:rPr lang="en-US" sz="1800" dirty="0">
                <a:solidFill>
                  <a:schemeClr val="tx1"/>
                </a:solidFill>
              </a:rPr>
              <a:t>Provincial Risk </a:t>
            </a:r>
            <a:r>
              <a:rPr lang="en-US" sz="1800" dirty="0"/>
              <a:t>Rating 2022 and 2023</a:t>
            </a:r>
          </a:p>
        </c:rich>
      </c:tx>
      <c:overlay val="0"/>
    </c:title>
    <c:autoTitleDeleted val="0"/>
    <c:plotArea>
      <c:layout>
        <c:manualLayout>
          <c:layoutTarget val="inner"/>
          <c:xMode val="edge"/>
          <c:yMode val="edge"/>
          <c:x val="0.10158182341098648"/>
          <c:y val="0.1125148876503352"/>
          <c:w val="0.89204607410122005"/>
          <c:h val="0.750184208625298"/>
        </c:manualLayout>
      </c:layout>
      <c:barChart>
        <c:barDir val="col"/>
        <c:grouping val="clustered"/>
        <c:varyColors val="0"/>
        <c:ser>
          <c:idx val="0"/>
          <c:order val="0"/>
          <c:tx>
            <c:v>2022 CRR</c:v>
          </c:tx>
          <c:spPr>
            <a:solidFill>
              <a:srgbClr val="FFE164"/>
            </a:solidFill>
            <a:ln w="6350">
              <a:solidFill>
                <a:srgbClr val="FFE164"/>
              </a:solidFill>
            </a:ln>
            <a:scene3d>
              <a:camera prst="orthographicFront"/>
              <a:lightRig rig="threePt" dir="t"/>
            </a:scene3d>
            <a:sp3d>
              <a:bevelT/>
              <a:contourClr>
                <a:srgbClr val="000000"/>
              </a:contourClr>
            </a:sp3d>
          </c:spPr>
          <c:invertIfNegative val="0"/>
          <c:dPt>
            <c:idx val="0"/>
            <c:invertIfNegative val="0"/>
            <c:bubble3D val="0"/>
            <c:extLst>
              <c:ext xmlns:c16="http://schemas.microsoft.com/office/drawing/2014/chart" uri="{C3380CC4-5D6E-409C-BE32-E72D297353CC}">
                <c16:uniqueId val="{00000000-7836-4F6B-8039-DA8D04CA22EA}"/>
              </c:ext>
            </c:extLst>
          </c:dPt>
          <c:dPt>
            <c:idx val="1"/>
            <c:invertIfNegative val="0"/>
            <c:bubble3D val="0"/>
            <c:extLst>
              <c:ext xmlns:c16="http://schemas.microsoft.com/office/drawing/2014/chart" uri="{C3380CC4-5D6E-409C-BE32-E72D297353CC}">
                <c16:uniqueId val="{00000001-7836-4F6B-8039-DA8D04CA22EA}"/>
              </c:ext>
            </c:extLst>
          </c:dPt>
          <c:dPt>
            <c:idx val="2"/>
            <c:invertIfNegative val="0"/>
            <c:bubble3D val="0"/>
            <c:spPr>
              <a:solidFill>
                <a:srgbClr val="CCCCCC"/>
              </a:solidFill>
              <a:ln w="6350">
                <a:solidFill>
                  <a:srgbClr val="CCCCCC"/>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3-7836-4F6B-8039-DA8D04CA22EA}"/>
              </c:ext>
            </c:extLst>
          </c:dPt>
          <c:dPt>
            <c:idx val="3"/>
            <c:invertIfNegative val="0"/>
            <c:bubble3D val="0"/>
            <c:spPr>
              <a:solidFill>
                <a:srgbClr val="CCCCCC"/>
              </a:solidFill>
              <a:ln w="6350">
                <a:solidFill>
                  <a:srgbClr val="CCCCCC"/>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5-7836-4F6B-8039-DA8D04CA22EA}"/>
              </c:ext>
            </c:extLst>
          </c:dPt>
          <c:dPt>
            <c:idx val="4"/>
            <c:invertIfNegative val="0"/>
            <c:bubble3D val="0"/>
            <c:extLst>
              <c:ext xmlns:c16="http://schemas.microsoft.com/office/drawing/2014/chart" uri="{C3380CC4-5D6E-409C-BE32-E72D297353CC}">
                <c16:uniqueId val="{00000006-7836-4F6B-8039-DA8D04CA22EA}"/>
              </c:ext>
            </c:extLst>
          </c:dPt>
          <c:dPt>
            <c:idx val="5"/>
            <c:invertIfNegative val="0"/>
            <c:bubble3D val="0"/>
            <c:extLst>
              <c:ext xmlns:c16="http://schemas.microsoft.com/office/drawing/2014/chart" uri="{C3380CC4-5D6E-409C-BE32-E72D297353CC}">
                <c16:uniqueId val="{00000007-7836-4F6B-8039-DA8D04CA22EA}"/>
              </c:ext>
            </c:extLst>
          </c:dPt>
          <c:dPt>
            <c:idx val="6"/>
            <c:invertIfNegative val="0"/>
            <c:bubble3D val="0"/>
            <c:extLst>
              <c:ext xmlns:c16="http://schemas.microsoft.com/office/drawing/2014/chart" uri="{C3380CC4-5D6E-409C-BE32-E72D297353CC}">
                <c16:uniqueId val="{00000008-7836-4F6B-8039-DA8D04CA22EA}"/>
              </c:ext>
            </c:extLst>
          </c:dPt>
          <c:dPt>
            <c:idx val="7"/>
            <c:invertIfNegative val="0"/>
            <c:bubble3D val="0"/>
            <c:extLst>
              <c:ext xmlns:c16="http://schemas.microsoft.com/office/drawing/2014/chart" uri="{C3380CC4-5D6E-409C-BE32-E72D297353CC}">
                <c16:uniqueId val="{00000009-7836-4F6B-8039-DA8D04CA22EA}"/>
              </c:ext>
            </c:extLst>
          </c:dPt>
          <c:dPt>
            <c:idx val="8"/>
            <c:invertIfNegative val="0"/>
            <c:bubble3D val="0"/>
            <c:spPr>
              <a:solidFill>
                <a:srgbClr val="CCCCCC"/>
              </a:solidFill>
              <a:ln w="6350">
                <a:solidFill>
                  <a:srgbClr val="FFE164"/>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B-7836-4F6B-8039-DA8D04CA22EA}"/>
              </c:ext>
            </c:extLst>
          </c:dPt>
          <c:dPt>
            <c:idx val="9"/>
            <c:invertIfNegative val="0"/>
            <c:bubble3D val="0"/>
            <c:extLst>
              <c:ext xmlns:c16="http://schemas.microsoft.com/office/drawing/2014/chart" uri="{C3380CC4-5D6E-409C-BE32-E72D297353CC}">
                <c16:uniqueId val="{0000000C-7836-4F6B-8039-DA8D04CA22EA}"/>
              </c:ext>
            </c:extLst>
          </c:dPt>
          <c:dLbls>
            <c:dLbl>
              <c:idx val="0"/>
              <c:spPr/>
              <c:txPr>
                <a:bodyPr rot="-5400000" vert="horz"/>
                <a:lstStyle/>
                <a:p>
                  <a:pPr>
                    <a:defRPr sz="12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7836-4F6B-8039-DA8D04CA22EA}"/>
                </c:ext>
              </c:extLst>
            </c:dLbl>
            <c:dLbl>
              <c:idx val="1"/>
              <c:spPr/>
              <c:txPr>
                <a:bodyPr rot="-5400000" vert="horz"/>
                <a:lstStyle/>
                <a:p>
                  <a:pPr>
                    <a:defRPr sz="12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7836-4F6B-8039-DA8D04CA22EA}"/>
                </c:ext>
              </c:extLst>
            </c:dLbl>
            <c:spPr>
              <a:noFill/>
              <a:ln>
                <a:noFill/>
              </a:ln>
              <a:effectLst/>
            </c:spPr>
            <c:txPr>
              <a:bodyPr rot="-5400000" vert="horz"/>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'National CRR'!$B$4:$B$12</c:f>
              <c:strCache>
                <c:ptCount val="9"/>
                <c:pt idx="0">
                  <c:v>Eastern Cape</c:v>
                </c:pt>
                <c:pt idx="1">
                  <c:v>Free State</c:v>
                </c:pt>
                <c:pt idx="2">
                  <c:v>Gauteng</c:v>
                </c:pt>
                <c:pt idx="3">
                  <c:v>KwaZulu Natal</c:v>
                </c:pt>
                <c:pt idx="4">
                  <c:v>Limpopo</c:v>
                </c:pt>
                <c:pt idx="5">
                  <c:v>Mpumalanga</c:v>
                </c:pt>
                <c:pt idx="6">
                  <c:v>North West</c:v>
                </c:pt>
                <c:pt idx="7">
                  <c:v>Northern Cape</c:v>
                </c:pt>
                <c:pt idx="8">
                  <c:v>Western Cape</c:v>
                </c:pt>
              </c:strCache>
            </c:strRef>
          </c:cat>
          <c:val>
            <c:numRef>
              <c:f>'National CRR'!$C$4:$C$12</c:f>
              <c:numCache>
                <c:formatCode>0.0%</c:formatCode>
                <c:ptCount val="9"/>
                <c:pt idx="0">
                  <c:v>0.72299999999999998</c:v>
                </c:pt>
                <c:pt idx="1">
                  <c:v>0.81220000000000003</c:v>
                </c:pt>
                <c:pt idx="2">
                  <c:v>0.58799999999999997</c:v>
                </c:pt>
                <c:pt idx="3">
                  <c:v>0.60299999999999998</c:v>
                </c:pt>
                <c:pt idx="4">
                  <c:v>0.84699999999999998</c:v>
                </c:pt>
                <c:pt idx="5">
                  <c:v>0.74099999999999999</c:v>
                </c:pt>
                <c:pt idx="6">
                  <c:v>0.85</c:v>
                </c:pt>
                <c:pt idx="7">
                  <c:v>0.89700000000000002</c:v>
                </c:pt>
                <c:pt idx="8">
                  <c:v>0.53100000000000003</c:v>
                </c:pt>
              </c:numCache>
            </c:numRef>
          </c:val>
          <c:extLst>
            <c:ext xmlns:c16="http://schemas.microsoft.com/office/drawing/2014/chart" uri="{C3380CC4-5D6E-409C-BE32-E72D297353CC}">
              <c16:uniqueId val="{0000000D-7836-4F6B-8039-DA8D04CA22EA}"/>
            </c:ext>
          </c:extLst>
        </c:ser>
        <c:ser>
          <c:idx val="1"/>
          <c:order val="1"/>
          <c:tx>
            <c:v>2023 CRR</c:v>
          </c:tx>
          <c:spPr>
            <a:ln>
              <a:solidFill>
                <a:srgbClr val="CCCCCC"/>
              </a:solidFill>
            </a:ln>
            <a:scene3d>
              <a:camera prst="orthographicFront"/>
              <a:lightRig rig="threePt" dir="t"/>
            </a:scene3d>
            <a:sp3d>
              <a:bevelT/>
            </a:sp3d>
          </c:spPr>
          <c:invertIfNegative val="0"/>
          <c:dPt>
            <c:idx val="0"/>
            <c:invertIfNegative val="0"/>
            <c:bubble3D val="0"/>
            <c:spPr>
              <a:solidFill>
                <a:srgbClr val="FFE780"/>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0F-7836-4F6B-8039-DA8D04CA22EA}"/>
              </c:ext>
            </c:extLst>
          </c:dPt>
          <c:dPt>
            <c:idx val="1"/>
            <c:invertIfNegative val="0"/>
            <c:bubble3D val="0"/>
            <c:spPr>
              <a:solidFill>
                <a:srgbClr val="FFE780"/>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11-7836-4F6B-8039-DA8D04CA22EA}"/>
              </c:ext>
            </c:extLst>
          </c:dPt>
          <c:dPt>
            <c:idx val="2"/>
            <c:invertIfNegative val="0"/>
            <c:bubble3D val="0"/>
            <c:spPr>
              <a:solidFill>
                <a:srgbClr val="CCCCCC"/>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13-7836-4F6B-8039-DA8D04CA22EA}"/>
              </c:ext>
            </c:extLst>
          </c:dPt>
          <c:dPt>
            <c:idx val="3"/>
            <c:invertIfNegative val="0"/>
            <c:bubble3D val="0"/>
            <c:spPr>
              <a:solidFill>
                <a:srgbClr val="CCCCCC"/>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15-7836-4F6B-8039-DA8D04CA22EA}"/>
              </c:ext>
            </c:extLst>
          </c:dPt>
          <c:dPt>
            <c:idx val="4"/>
            <c:invertIfNegative val="0"/>
            <c:bubble3D val="0"/>
            <c:spPr>
              <a:solidFill>
                <a:srgbClr val="FFE780"/>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17-7836-4F6B-8039-DA8D04CA22EA}"/>
              </c:ext>
            </c:extLst>
          </c:dPt>
          <c:dPt>
            <c:idx val="5"/>
            <c:invertIfNegative val="0"/>
            <c:bubble3D val="0"/>
            <c:spPr>
              <a:solidFill>
                <a:srgbClr val="FFE780"/>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19-7836-4F6B-8039-DA8D04CA22EA}"/>
              </c:ext>
            </c:extLst>
          </c:dPt>
          <c:dPt>
            <c:idx val="6"/>
            <c:invertIfNegative val="0"/>
            <c:bubble3D val="0"/>
            <c:spPr>
              <a:solidFill>
                <a:srgbClr val="FFE780"/>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1B-7836-4F6B-8039-DA8D04CA22EA}"/>
              </c:ext>
            </c:extLst>
          </c:dPt>
          <c:dPt>
            <c:idx val="7"/>
            <c:invertIfNegative val="0"/>
            <c:bubble3D val="0"/>
            <c:spPr>
              <a:solidFill>
                <a:srgbClr val="FF8080"/>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1D-7836-4F6B-8039-DA8D04CA22EA}"/>
              </c:ext>
            </c:extLst>
          </c:dPt>
          <c:dPt>
            <c:idx val="8"/>
            <c:invertIfNegative val="0"/>
            <c:bubble3D val="0"/>
            <c:spPr>
              <a:solidFill>
                <a:srgbClr val="CCCCCC"/>
              </a:solidFill>
              <a:ln>
                <a:solidFill>
                  <a:srgbClr val="CCCCCC"/>
                </a:solidFill>
              </a:ln>
              <a:scene3d>
                <a:camera prst="orthographicFront"/>
                <a:lightRig rig="threePt" dir="t"/>
              </a:scene3d>
              <a:sp3d>
                <a:bevelT/>
              </a:sp3d>
            </c:spPr>
            <c:extLst>
              <c:ext xmlns:c16="http://schemas.microsoft.com/office/drawing/2014/chart" uri="{C3380CC4-5D6E-409C-BE32-E72D297353CC}">
                <c16:uniqueId val="{0000001F-7836-4F6B-8039-DA8D04CA22EA}"/>
              </c:ext>
            </c:extLst>
          </c:dPt>
          <c:dLbls>
            <c:spPr>
              <a:noFill/>
              <a:ln>
                <a:noFill/>
              </a:ln>
              <a:effectLst/>
            </c:spPr>
            <c:txPr>
              <a:bodyPr rot="-5400000" vert="horz"/>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'National CRR'!$H$4:$H$12</c:f>
              <c:numCache>
                <c:formatCode>0.0%</c:formatCode>
                <c:ptCount val="9"/>
                <c:pt idx="0">
                  <c:v>0.78700000000000003</c:v>
                </c:pt>
                <c:pt idx="1">
                  <c:v>0.88500000000000001</c:v>
                </c:pt>
                <c:pt idx="2">
                  <c:v>0.65900000000000003</c:v>
                </c:pt>
                <c:pt idx="3">
                  <c:v>0.67900000000000005</c:v>
                </c:pt>
                <c:pt idx="4">
                  <c:v>0.81399999999999995</c:v>
                </c:pt>
                <c:pt idx="5">
                  <c:v>0.80400000000000005</c:v>
                </c:pt>
                <c:pt idx="6">
                  <c:v>0.85399999999999998</c:v>
                </c:pt>
                <c:pt idx="7">
                  <c:v>0.92400000000000004</c:v>
                </c:pt>
                <c:pt idx="8">
                  <c:v>0.64900000000000002</c:v>
                </c:pt>
              </c:numCache>
            </c:numRef>
          </c:val>
          <c:extLst>
            <c:ext xmlns:c16="http://schemas.microsoft.com/office/drawing/2014/chart" uri="{C3380CC4-5D6E-409C-BE32-E72D297353CC}">
              <c16:uniqueId val="{00000020-7836-4F6B-8039-DA8D04CA22EA}"/>
            </c:ext>
          </c:extLst>
        </c:ser>
        <c:dLbls>
          <c:dLblPos val="ctr"/>
          <c:showLegendKey val="0"/>
          <c:showVal val="1"/>
          <c:showCatName val="0"/>
          <c:showSerName val="0"/>
          <c:showPercent val="0"/>
          <c:showBubbleSize val="0"/>
        </c:dLbls>
        <c:gapWidth val="115"/>
        <c:overlap val="-22"/>
        <c:axId val="69970560"/>
        <c:axId val="70095232"/>
      </c:barChart>
      <c:catAx>
        <c:axId val="69970560"/>
        <c:scaling>
          <c:orientation val="minMax"/>
        </c:scaling>
        <c:delete val="0"/>
        <c:axPos val="b"/>
        <c:numFmt formatCode="General" sourceLinked="0"/>
        <c:majorTickMark val="out"/>
        <c:minorTickMark val="none"/>
        <c:tickLblPos val="nextTo"/>
        <c:txPr>
          <a:bodyPr/>
          <a:lstStyle/>
          <a:p>
            <a:pPr>
              <a:defRPr sz="1400"/>
            </a:pPr>
            <a:endParaRPr lang="en-US"/>
          </a:p>
        </c:txPr>
        <c:crossAx val="70095232"/>
        <c:crosses val="autoZero"/>
        <c:auto val="1"/>
        <c:lblAlgn val="ctr"/>
        <c:lblOffset val="100"/>
        <c:noMultiLvlLbl val="0"/>
      </c:catAx>
      <c:valAx>
        <c:axId val="70095232"/>
        <c:scaling>
          <c:orientation val="minMax"/>
        </c:scaling>
        <c:delete val="0"/>
        <c:axPos val="l"/>
        <c:numFmt formatCode="0%" sourceLinked="0"/>
        <c:majorTickMark val="out"/>
        <c:minorTickMark val="none"/>
        <c:tickLblPos val="nextTo"/>
        <c:crossAx val="69970560"/>
        <c:crosses val="autoZero"/>
        <c:crossBetween val="between"/>
      </c:valAx>
      <c:spPr>
        <a:solidFill>
          <a:schemeClr val="bg1"/>
        </a:solidFill>
      </c:spPr>
    </c:plotArea>
    <c:plotVisOnly val="1"/>
    <c:dispBlanksAs val="gap"/>
    <c:showDLblsOverMax val="0"/>
  </c:chart>
  <c:spPr>
    <a:ln>
      <a:solidFill>
        <a:schemeClr val="tx1"/>
      </a:solidFill>
    </a:ln>
  </c:spPr>
  <c:txPr>
    <a:bodyPr/>
    <a:lstStyle/>
    <a:p>
      <a:pPr>
        <a:defRPr sz="9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6B561-94B2-406E-9C74-E10271D4B730}" type="doc">
      <dgm:prSet loTypeId="urn:microsoft.com/office/officeart/2005/8/layout/hierarchy2" loCatId="hierarchy" qsTypeId="urn:microsoft.com/office/officeart/2005/8/quickstyle/simple2" qsCatId="simple" csTypeId="urn:microsoft.com/office/officeart/2005/8/colors/accent5_1" csCatId="accent5" phldr="1"/>
      <dgm:spPr/>
      <dgm:t>
        <a:bodyPr/>
        <a:lstStyle/>
        <a:p>
          <a:endParaRPr lang="en-ZA"/>
        </a:p>
      </dgm:t>
    </dgm:pt>
    <dgm:pt modelId="{1FC4FC98-30A9-43AE-B9D2-8CFCD55642BE}">
      <dgm:prSet phldrT="[Text]" custT="1"/>
      <dgm:spPr/>
      <dgm:t>
        <a:bodyPr lIns="36000" rIns="36000"/>
        <a:lstStyle/>
        <a:p>
          <a:r>
            <a:rPr lang="en-ZA" sz="1400">
              <a:latin typeface="Arial" panose="020B0604020202020204" pitchFamily="34" charset="0"/>
              <a:cs typeface="Arial" panose="020B0604020202020204" pitchFamily="34" charset="0"/>
            </a:rPr>
            <a:t>Drop Regulations Programme</a:t>
          </a:r>
        </a:p>
      </dgm:t>
    </dgm:pt>
    <dgm:pt modelId="{46030B19-45ED-41BA-82BA-92F06B127186}" type="parTrans" cxnId="{22557B44-258A-4AF8-A63B-E2EE5B248041}">
      <dgm:prSet/>
      <dgm:spPr/>
      <dgm:t>
        <a:bodyPr/>
        <a:lstStyle/>
        <a:p>
          <a:endParaRPr lang="en-ZA" sz="1400">
            <a:latin typeface="Arial" panose="020B0604020202020204" pitchFamily="34" charset="0"/>
            <a:cs typeface="Arial" panose="020B0604020202020204" pitchFamily="34" charset="0"/>
          </a:endParaRPr>
        </a:p>
      </dgm:t>
    </dgm:pt>
    <dgm:pt modelId="{E5CCEFED-8D72-4CA4-B725-E10911BC40F3}" type="sibTrans" cxnId="{22557B44-258A-4AF8-A63B-E2EE5B248041}">
      <dgm:prSet/>
      <dgm:spPr/>
      <dgm:t>
        <a:bodyPr/>
        <a:lstStyle/>
        <a:p>
          <a:endParaRPr lang="en-ZA" sz="1400">
            <a:latin typeface="Arial" panose="020B0604020202020204" pitchFamily="34" charset="0"/>
            <a:cs typeface="Arial" panose="020B0604020202020204" pitchFamily="34" charset="0"/>
          </a:endParaRPr>
        </a:p>
      </dgm:t>
    </dgm:pt>
    <dgm:pt modelId="{706E1FC4-96A5-471F-87D6-784B83378BB7}">
      <dgm:prSet phldrT="[Text]" custT="1"/>
      <dgm:spPr/>
      <dgm:t>
        <a:bodyPr lIns="36000" rIns="36000"/>
        <a:lstStyle/>
        <a:p>
          <a:r>
            <a:rPr lang="en-ZA" sz="1400" dirty="0">
              <a:latin typeface="Arial" panose="020B0604020202020204" pitchFamily="34" charset="0"/>
              <a:cs typeface="Arial" panose="020B0604020202020204" pitchFamily="34" charset="0"/>
            </a:rPr>
            <a:t>Incentive-based regulation</a:t>
          </a:r>
        </a:p>
      </dgm:t>
    </dgm:pt>
    <dgm:pt modelId="{588ADF35-768C-4870-B490-379FCCA69A8C}" type="parTrans" cxnId="{4D8CBD84-1DA9-4525-9555-DFE31C61CED3}">
      <dgm:prSet custT="1"/>
      <dgm:spPr/>
      <dgm:t>
        <a:bodyPr/>
        <a:lstStyle/>
        <a:p>
          <a:endParaRPr lang="en-ZA" sz="1400">
            <a:latin typeface="Arial" panose="020B0604020202020204" pitchFamily="34" charset="0"/>
            <a:cs typeface="Arial" panose="020B0604020202020204" pitchFamily="34" charset="0"/>
          </a:endParaRPr>
        </a:p>
      </dgm:t>
    </dgm:pt>
    <dgm:pt modelId="{83063F92-226E-4E98-8534-DD49FDB0C38E}" type="sibTrans" cxnId="{4D8CBD84-1DA9-4525-9555-DFE31C61CED3}">
      <dgm:prSet/>
      <dgm:spPr/>
      <dgm:t>
        <a:bodyPr/>
        <a:lstStyle/>
        <a:p>
          <a:endParaRPr lang="en-ZA" sz="1400">
            <a:latin typeface="Arial" panose="020B0604020202020204" pitchFamily="34" charset="0"/>
            <a:cs typeface="Arial" panose="020B0604020202020204" pitchFamily="34" charset="0"/>
          </a:endParaRPr>
        </a:p>
      </dgm:t>
    </dgm:pt>
    <dgm:pt modelId="{8439C2DF-81ED-4107-BCB0-C94A5BBB1D11}">
      <dgm:prSet phldrT="[Text]" custT="1"/>
      <dgm:spPr/>
      <dgm:t>
        <a:bodyPr lIns="36000" rIns="36000"/>
        <a:lstStyle/>
        <a:p>
          <a:r>
            <a:rPr lang="en-ZA" sz="1400">
              <a:latin typeface="Arial" panose="020B0604020202020204" pitchFamily="34" charset="0"/>
              <a:cs typeface="Arial" panose="020B0604020202020204" pitchFamily="34" charset="0"/>
            </a:rPr>
            <a:t>Risk-based regulation </a:t>
          </a:r>
        </a:p>
      </dgm:t>
    </dgm:pt>
    <dgm:pt modelId="{80618773-7F24-49AC-AD74-41F3CB1B2896}" type="parTrans" cxnId="{CB07BD85-07D2-4664-BFA8-D150E7A35592}">
      <dgm:prSet custT="1"/>
      <dgm:spPr/>
      <dgm:t>
        <a:bodyPr/>
        <a:lstStyle/>
        <a:p>
          <a:endParaRPr lang="en-ZA" sz="1400">
            <a:latin typeface="Arial" panose="020B0604020202020204" pitchFamily="34" charset="0"/>
            <a:cs typeface="Arial" panose="020B0604020202020204" pitchFamily="34" charset="0"/>
          </a:endParaRPr>
        </a:p>
      </dgm:t>
    </dgm:pt>
    <dgm:pt modelId="{82BD9E51-4211-495D-8B2B-B4A058C1A64D}" type="sibTrans" cxnId="{CB07BD85-07D2-4664-BFA8-D150E7A35592}">
      <dgm:prSet/>
      <dgm:spPr/>
      <dgm:t>
        <a:bodyPr/>
        <a:lstStyle/>
        <a:p>
          <a:endParaRPr lang="en-ZA" sz="1400">
            <a:latin typeface="Arial" panose="020B0604020202020204" pitchFamily="34" charset="0"/>
            <a:cs typeface="Arial" panose="020B0604020202020204" pitchFamily="34" charset="0"/>
          </a:endParaRPr>
        </a:p>
      </dgm:t>
    </dgm:pt>
    <dgm:pt modelId="{769DDA26-FD2E-49D2-8915-D0E0EED84611}">
      <dgm:prSet phldrT="[Text]" custT="1"/>
      <dgm:spPr/>
      <dgm:t>
        <a:bodyPr lIns="36000" rIns="36000"/>
        <a:lstStyle/>
        <a:p>
          <a:r>
            <a:rPr lang="en-ZA" sz="1400" dirty="0">
              <a:latin typeface="Arial" panose="020B0604020202020204" pitchFamily="34" charset="0"/>
              <a:cs typeface="Arial" panose="020B0604020202020204" pitchFamily="34" charset="0"/>
            </a:rPr>
            <a:t>Critical Risk Rating (CRR)</a:t>
          </a:r>
        </a:p>
      </dgm:t>
    </dgm:pt>
    <dgm:pt modelId="{AD8CAADA-AFA4-4448-9268-F085025334A9}" type="parTrans" cxnId="{61265BC6-E23F-4263-87C9-639782FE51C5}">
      <dgm:prSet custT="1"/>
      <dgm:spPr/>
      <dgm:t>
        <a:bodyPr/>
        <a:lstStyle/>
        <a:p>
          <a:endParaRPr lang="en-ZA" sz="1400">
            <a:latin typeface="Arial" panose="020B0604020202020204" pitchFamily="34" charset="0"/>
            <a:cs typeface="Arial" panose="020B0604020202020204" pitchFamily="34" charset="0"/>
          </a:endParaRPr>
        </a:p>
      </dgm:t>
    </dgm:pt>
    <dgm:pt modelId="{5A8F21B3-F955-4B91-B944-439FE71FF06D}" type="sibTrans" cxnId="{61265BC6-E23F-4263-87C9-639782FE51C5}">
      <dgm:prSet/>
      <dgm:spPr/>
      <dgm:t>
        <a:bodyPr/>
        <a:lstStyle/>
        <a:p>
          <a:endParaRPr lang="en-ZA" sz="1400">
            <a:latin typeface="Arial" panose="020B0604020202020204" pitchFamily="34" charset="0"/>
            <a:cs typeface="Arial" panose="020B0604020202020204" pitchFamily="34" charset="0"/>
          </a:endParaRPr>
        </a:p>
      </dgm:t>
    </dgm:pt>
    <dgm:pt modelId="{3B66E595-DBA9-4F02-A7AC-D7D170BFB73A}">
      <dgm:prSet phldrT="[Text]" custT="1"/>
      <dgm:spPr/>
      <dgm:t>
        <a:bodyPr lIns="36000" rIns="36000"/>
        <a:lstStyle/>
        <a:p>
          <a:r>
            <a:rPr lang="en-ZA" sz="1400" dirty="0">
              <a:latin typeface="Arial" panose="020B0604020202020204" pitchFamily="34" charset="0"/>
              <a:cs typeface="Arial" panose="020B0604020202020204" pitchFamily="34" charset="0"/>
            </a:rPr>
            <a:t>Drop assessment against KPAs</a:t>
          </a:r>
        </a:p>
      </dgm:t>
    </dgm:pt>
    <dgm:pt modelId="{AEDEF7B1-CDBE-410A-9EB9-6819BA007571}" type="parTrans" cxnId="{9BE154FA-A5D1-428C-B886-779766EF54F1}">
      <dgm:prSet custT="1"/>
      <dgm:spPr/>
      <dgm:t>
        <a:bodyPr/>
        <a:lstStyle/>
        <a:p>
          <a:endParaRPr lang="en-ZA" sz="1400">
            <a:latin typeface="Arial" panose="020B0604020202020204" pitchFamily="34" charset="0"/>
            <a:cs typeface="Arial" panose="020B0604020202020204" pitchFamily="34" charset="0"/>
          </a:endParaRPr>
        </a:p>
      </dgm:t>
    </dgm:pt>
    <dgm:pt modelId="{ADB9A692-AFEC-4F35-8064-B917E8A867F5}" type="sibTrans" cxnId="{9BE154FA-A5D1-428C-B886-779766EF54F1}">
      <dgm:prSet/>
      <dgm:spPr/>
      <dgm:t>
        <a:bodyPr/>
        <a:lstStyle/>
        <a:p>
          <a:endParaRPr lang="en-ZA" sz="1400">
            <a:latin typeface="Arial" panose="020B0604020202020204" pitchFamily="34" charset="0"/>
            <a:cs typeface="Arial" panose="020B0604020202020204" pitchFamily="34" charset="0"/>
          </a:endParaRPr>
        </a:p>
      </dgm:t>
    </dgm:pt>
    <dgm:pt modelId="{67299915-9928-4DED-A0B4-1355FEF517CD}">
      <dgm:prSet phldrT="[Text]" custT="1"/>
      <dgm:spPr/>
      <dgm:t>
        <a:bodyPr lIns="36000" rIns="36000"/>
        <a:lstStyle/>
        <a:p>
          <a:r>
            <a:rPr lang="en-ZA" sz="1400">
              <a:latin typeface="Arial" panose="020B0604020202020204" pitchFamily="34" charset="0"/>
              <a:cs typeface="Arial" panose="020B0604020202020204" pitchFamily="34" charset="0"/>
            </a:rPr>
            <a:t>Compliance against set criteria which includes risk-management</a:t>
          </a:r>
        </a:p>
      </dgm:t>
    </dgm:pt>
    <dgm:pt modelId="{BD32338D-E88D-424A-90D4-D3217811A7ED}" type="parTrans" cxnId="{37D1D4A2-F28B-4B0D-AC7D-ECC9FECA1BF4}">
      <dgm:prSet custT="1"/>
      <dgm:spPr/>
      <dgm:t>
        <a:bodyPr/>
        <a:lstStyle/>
        <a:p>
          <a:endParaRPr lang="en-ZA" sz="1400">
            <a:latin typeface="Arial" panose="020B0604020202020204" pitchFamily="34" charset="0"/>
            <a:cs typeface="Arial" panose="020B0604020202020204" pitchFamily="34" charset="0"/>
          </a:endParaRPr>
        </a:p>
      </dgm:t>
    </dgm:pt>
    <dgm:pt modelId="{1D4EF0B1-9597-4F6A-88FC-D7C37C567BD0}" type="sibTrans" cxnId="{37D1D4A2-F28B-4B0D-AC7D-ECC9FECA1BF4}">
      <dgm:prSet/>
      <dgm:spPr/>
      <dgm:t>
        <a:bodyPr/>
        <a:lstStyle/>
        <a:p>
          <a:endParaRPr lang="en-ZA" sz="1400">
            <a:latin typeface="Arial" panose="020B0604020202020204" pitchFamily="34" charset="0"/>
            <a:cs typeface="Arial" panose="020B0604020202020204" pitchFamily="34" charset="0"/>
          </a:endParaRPr>
        </a:p>
      </dgm:t>
    </dgm:pt>
    <dgm:pt modelId="{B7107FE8-7DA2-4F1F-8A1C-A942323F84A6}">
      <dgm:prSet phldrT="[Text]" custT="1"/>
      <dgm:spPr/>
      <dgm:t>
        <a:bodyPr lIns="36000" rIns="36000"/>
        <a:lstStyle/>
        <a:p>
          <a:r>
            <a:rPr lang="en-ZA" sz="1400">
              <a:latin typeface="Arial" panose="020B0604020202020204" pitchFamily="34" charset="0"/>
              <a:cs typeface="Arial" panose="020B0604020202020204" pitchFamily="34" charset="0"/>
            </a:rPr>
            <a:t>Assessment of key critical risk areas</a:t>
          </a:r>
        </a:p>
      </dgm:t>
    </dgm:pt>
    <dgm:pt modelId="{0B138652-17D0-4328-8E2F-0467F0985AA9}" type="parTrans" cxnId="{0EFF895D-B926-4C9C-BE03-F607D7C904A6}">
      <dgm:prSet custT="1"/>
      <dgm:spPr/>
      <dgm:t>
        <a:bodyPr/>
        <a:lstStyle/>
        <a:p>
          <a:endParaRPr lang="en-ZA" sz="1400">
            <a:latin typeface="Arial" panose="020B0604020202020204" pitchFamily="34" charset="0"/>
            <a:cs typeface="Arial" panose="020B0604020202020204" pitchFamily="34" charset="0"/>
          </a:endParaRPr>
        </a:p>
      </dgm:t>
    </dgm:pt>
    <dgm:pt modelId="{31026B67-3043-46F8-84D2-8436B46E3164}" type="sibTrans" cxnId="{0EFF895D-B926-4C9C-BE03-F607D7C904A6}">
      <dgm:prSet/>
      <dgm:spPr/>
      <dgm:t>
        <a:bodyPr/>
        <a:lstStyle/>
        <a:p>
          <a:endParaRPr lang="en-ZA" sz="1400">
            <a:latin typeface="Arial" panose="020B0604020202020204" pitchFamily="34" charset="0"/>
            <a:cs typeface="Arial" panose="020B0604020202020204" pitchFamily="34" charset="0"/>
          </a:endParaRPr>
        </a:p>
      </dgm:t>
    </dgm:pt>
    <dgm:pt modelId="{A1C4BFAC-F782-4E0E-BE82-22BD51813089}">
      <dgm:prSet phldrT="[Text]" custT="1"/>
      <dgm:spPr/>
      <dgm:t>
        <a:bodyPr lIns="36000" rIns="36000"/>
        <a:lstStyle/>
        <a:p>
          <a:r>
            <a:rPr lang="en-ZA" sz="1400" dirty="0">
              <a:latin typeface="Arial" panose="020B0604020202020204" pitchFamily="34" charset="0"/>
              <a:cs typeface="Arial" panose="020B0604020202020204" pitchFamily="34" charset="0"/>
            </a:rPr>
            <a:t>Measures the performance and subsequently rewards (or penalises) Water Service Institutions’ performance </a:t>
          </a:r>
        </a:p>
      </dgm:t>
    </dgm:pt>
    <dgm:pt modelId="{8740974A-6E37-48E9-962B-56923C6A55FF}" type="parTrans" cxnId="{2D706E2C-C772-4C3A-96BB-0FF95C3F7A6B}">
      <dgm:prSet custT="1"/>
      <dgm:spPr/>
      <dgm:t>
        <a:bodyPr/>
        <a:lstStyle/>
        <a:p>
          <a:endParaRPr lang="en-ZA" sz="1400">
            <a:latin typeface="Arial" panose="020B0604020202020204" pitchFamily="34" charset="0"/>
            <a:cs typeface="Arial" panose="020B0604020202020204" pitchFamily="34" charset="0"/>
          </a:endParaRPr>
        </a:p>
      </dgm:t>
    </dgm:pt>
    <dgm:pt modelId="{773A9050-82F9-49DE-931D-015F93AFE2B4}" type="sibTrans" cxnId="{2D706E2C-C772-4C3A-96BB-0FF95C3F7A6B}">
      <dgm:prSet/>
      <dgm:spPr/>
      <dgm:t>
        <a:bodyPr/>
        <a:lstStyle/>
        <a:p>
          <a:endParaRPr lang="en-ZA" sz="1400">
            <a:latin typeface="Arial" panose="020B0604020202020204" pitchFamily="34" charset="0"/>
            <a:cs typeface="Arial" panose="020B0604020202020204" pitchFamily="34" charset="0"/>
          </a:endParaRPr>
        </a:p>
      </dgm:t>
    </dgm:pt>
    <dgm:pt modelId="{9DDE5EDD-28F9-45F4-8FF6-11E7F35B5395}">
      <dgm:prSet phldrT="[Text]" custT="1"/>
      <dgm:spPr/>
      <dgm:t>
        <a:bodyPr lIns="36000" rIns="36000"/>
        <a:lstStyle/>
        <a:p>
          <a:r>
            <a:rPr lang="en-ZA" sz="1400" dirty="0">
              <a:latin typeface="Arial" panose="020B0604020202020204" pitchFamily="34" charset="0"/>
              <a:cs typeface="Arial" panose="020B0604020202020204" pitchFamily="34" charset="0"/>
            </a:rPr>
            <a:t>Allows Water Services Institutions to identify, quantify and manage the risks</a:t>
          </a:r>
        </a:p>
      </dgm:t>
    </dgm:pt>
    <dgm:pt modelId="{031AA092-68C0-4CB6-A831-7F32B5BE3DD2}" type="parTrans" cxnId="{E951CA2C-C347-4C9F-9D55-DED057E9F5FE}">
      <dgm:prSet custT="1"/>
      <dgm:spPr/>
      <dgm:t>
        <a:bodyPr/>
        <a:lstStyle/>
        <a:p>
          <a:endParaRPr lang="en-ZA" sz="1400">
            <a:latin typeface="Arial" panose="020B0604020202020204" pitchFamily="34" charset="0"/>
            <a:cs typeface="Arial" panose="020B0604020202020204" pitchFamily="34" charset="0"/>
          </a:endParaRPr>
        </a:p>
      </dgm:t>
    </dgm:pt>
    <dgm:pt modelId="{36A54F76-4132-4840-88E9-B4C45F2C132C}" type="sibTrans" cxnId="{E951CA2C-C347-4C9F-9D55-DED057E9F5FE}">
      <dgm:prSet/>
      <dgm:spPr/>
      <dgm:t>
        <a:bodyPr/>
        <a:lstStyle/>
        <a:p>
          <a:endParaRPr lang="en-ZA" sz="1400">
            <a:latin typeface="Arial" panose="020B0604020202020204" pitchFamily="34" charset="0"/>
            <a:cs typeface="Arial" panose="020B0604020202020204" pitchFamily="34" charset="0"/>
          </a:endParaRPr>
        </a:p>
      </dgm:t>
    </dgm:pt>
    <dgm:pt modelId="{A36ED08F-72C8-4D1B-8389-B4D664E5DE12}">
      <dgm:prSet custT="1"/>
      <dgm:spPr/>
      <dgm:t>
        <a:bodyPr/>
        <a:lstStyle/>
        <a:p>
          <a:r>
            <a:rPr lang="en-ZA" sz="1400">
              <a:latin typeface="Arial" panose="020B0604020202020204" pitchFamily="34" charset="0"/>
              <a:cs typeface="Arial" panose="020B0604020202020204" pitchFamily="34" charset="0"/>
            </a:rPr>
            <a:t>Full report</a:t>
          </a:r>
        </a:p>
      </dgm:t>
    </dgm:pt>
    <dgm:pt modelId="{DA40F509-FCF4-4F63-9BB5-1797DE5AACA4}" type="parTrans" cxnId="{E3BE2281-8456-4705-8C07-1FC1D497D3F0}">
      <dgm:prSet/>
      <dgm:spPr/>
      <dgm:t>
        <a:bodyPr/>
        <a:lstStyle/>
        <a:p>
          <a:endParaRPr lang="en-ZA"/>
        </a:p>
      </dgm:t>
    </dgm:pt>
    <dgm:pt modelId="{877E8668-E1DE-41C7-B872-4583FB9BBC87}" type="sibTrans" cxnId="{E3BE2281-8456-4705-8C07-1FC1D497D3F0}">
      <dgm:prSet/>
      <dgm:spPr/>
      <dgm:t>
        <a:bodyPr/>
        <a:lstStyle/>
        <a:p>
          <a:endParaRPr lang="en-ZA"/>
        </a:p>
      </dgm:t>
    </dgm:pt>
    <dgm:pt modelId="{13191BB0-55A1-4E96-8C83-AF7E4F61B3A1}">
      <dgm:prSet custT="1"/>
      <dgm:spPr/>
      <dgm:t>
        <a:bodyPr/>
        <a:lstStyle/>
        <a:p>
          <a:r>
            <a:rPr lang="en-ZA" sz="1400">
              <a:latin typeface="Arial" panose="020B0604020202020204" pitchFamily="34" charset="0"/>
              <a:cs typeface="Arial" panose="020B0604020202020204" pitchFamily="34" charset="0"/>
            </a:rPr>
            <a:t>Progress Assessment Report</a:t>
          </a:r>
        </a:p>
      </dgm:t>
    </dgm:pt>
    <dgm:pt modelId="{0595EE5E-D2BE-4759-A78E-80834033E88A}" type="parTrans" cxnId="{CFBCB813-14A8-4EAD-A686-9488FC5FC46D}">
      <dgm:prSet/>
      <dgm:spPr/>
      <dgm:t>
        <a:bodyPr/>
        <a:lstStyle/>
        <a:p>
          <a:endParaRPr lang="en-ZA"/>
        </a:p>
      </dgm:t>
    </dgm:pt>
    <dgm:pt modelId="{4CD423BF-0B53-4B82-BDA8-07BF02812CFB}" type="sibTrans" cxnId="{CFBCB813-14A8-4EAD-A686-9488FC5FC46D}">
      <dgm:prSet/>
      <dgm:spPr/>
      <dgm:t>
        <a:bodyPr/>
        <a:lstStyle/>
        <a:p>
          <a:endParaRPr lang="en-ZA"/>
        </a:p>
      </dgm:t>
    </dgm:pt>
    <dgm:pt modelId="{BB0929D5-EA15-475F-82AB-E23BFA5A657D}" type="pres">
      <dgm:prSet presAssocID="{4406B561-94B2-406E-9C74-E10271D4B730}" presName="diagram" presStyleCnt="0">
        <dgm:presLayoutVars>
          <dgm:chPref val="1"/>
          <dgm:dir/>
          <dgm:animOne val="branch"/>
          <dgm:animLvl val="lvl"/>
          <dgm:resizeHandles val="exact"/>
        </dgm:presLayoutVars>
      </dgm:prSet>
      <dgm:spPr/>
    </dgm:pt>
    <dgm:pt modelId="{143E1E82-22E1-48BF-81FD-583EB12DB293}" type="pres">
      <dgm:prSet presAssocID="{1FC4FC98-30A9-43AE-B9D2-8CFCD55642BE}" presName="root1" presStyleCnt="0"/>
      <dgm:spPr/>
    </dgm:pt>
    <dgm:pt modelId="{DDCFC1B5-B6BD-42EA-BA9B-76B20F77E2FE}" type="pres">
      <dgm:prSet presAssocID="{1FC4FC98-30A9-43AE-B9D2-8CFCD55642BE}" presName="LevelOneTextNode" presStyleLbl="node0" presStyleIdx="0" presStyleCnt="1" custScaleX="120704" custScaleY="215804" custLinFactNeighborX="13008" custLinFactNeighborY="6036">
        <dgm:presLayoutVars>
          <dgm:chPref val="3"/>
        </dgm:presLayoutVars>
      </dgm:prSet>
      <dgm:spPr/>
    </dgm:pt>
    <dgm:pt modelId="{E49A1BE7-D4ED-4D66-A537-2FCC048039DC}" type="pres">
      <dgm:prSet presAssocID="{1FC4FC98-30A9-43AE-B9D2-8CFCD55642BE}" presName="level2hierChild" presStyleCnt="0"/>
      <dgm:spPr/>
    </dgm:pt>
    <dgm:pt modelId="{73EAF7E3-098E-446C-A0E8-5707EE3ABB5C}" type="pres">
      <dgm:prSet presAssocID="{588ADF35-768C-4870-B490-379FCCA69A8C}" presName="conn2-1" presStyleLbl="parChTrans1D2" presStyleIdx="0" presStyleCnt="2"/>
      <dgm:spPr/>
    </dgm:pt>
    <dgm:pt modelId="{44B4205D-94FD-4285-B3B3-AC0571C25D97}" type="pres">
      <dgm:prSet presAssocID="{588ADF35-768C-4870-B490-379FCCA69A8C}" presName="connTx" presStyleLbl="parChTrans1D2" presStyleIdx="0" presStyleCnt="2"/>
      <dgm:spPr/>
    </dgm:pt>
    <dgm:pt modelId="{E10CF61E-A3AE-4DD9-990C-123A22CE2000}" type="pres">
      <dgm:prSet presAssocID="{706E1FC4-96A5-471F-87D6-784B83378BB7}" presName="root2" presStyleCnt="0"/>
      <dgm:spPr/>
    </dgm:pt>
    <dgm:pt modelId="{AECFE8E5-D316-47DF-BA5F-6F9B210981E6}" type="pres">
      <dgm:prSet presAssocID="{706E1FC4-96A5-471F-87D6-784B83378BB7}" presName="LevelTwoTextNode" presStyleLbl="node2" presStyleIdx="0" presStyleCnt="2" custScaleY="123782" custLinFactNeighborX="5022" custLinFactNeighborY="-30210">
        <dgm:presLayoutVars>
          <dgm:chPref val="3"/>
        </dgm:presLayoutVars>
      </dgm:prSet>
      <dgm:spPr/>
    </dgm:pt>
    <dgm:pt modelId="{BE3F450C-668A-49A5-A3DB-21E206EC2F34}" type="pres">
      <dgm:prSet presAssocID="{706E1FC4-96A5-471F-87D6-784B83378BB7}" presName="level3hierChild" presStyleCnt="0"/>
      <dgm:spPr/>
    </dgm:pt>
    <dgm:pt modelId="{5DA321B3-AC2F-46AB-B0D7-DC0E76F30C4E}" type="pres">
      <dgm:prSet presAssocID="{AEDEF7B1-CDBE-410A-9EB9-6819BA007571}" presName="conn2-1" presStyleLbl="parChTrans1D3" presStyleIdx="0" presStyleCnt="2"/>
      <dgm:spPr/>
    </dgm:pt>
    <dgm:pt modelId="{26853436-BF36-48E6-A903-77828579FC05}" type="pres">
      <dgm:prSet presAssocID="{AEDEF7B1-CDBE-410A-9EB9-6819BA007571}" presName="connTx" presStyleLbl="parChTrans1D3" presStyleIdx="0" presStyleCnt="2"/>
      <dgm:spPr/>
    </dgm:pt>
    <dgm:pt modelId="{2F81D102-8A2F-4406-82A8-F0585E8EE592}" type="pres">
      <dgm:prSet presAssocID="{3B66E595-DBA9-4F02-A7AC-D7D170BFB73A}" presName="root2" presStyleCnt="0"/>
      <dgm:spPr/>
    </dgm:pt>
    <dgm:pt modelId="{18DC4F4B-47D7-4426-99AA-145C11495BB2}" type="pres">
      <dgm:prSet presAssocID="{3B66E595-DBA9-4F02-A7AC-D7D170BFB73A}" presName="LevelTwoTextNode" presStyleLbl="node3" presStyleIdx="0" presStyleCnt="2" custScaleX="121127" custScaleY="136283" custLinFactNeighborX="-4189" custLinFactNeighborY="-29582">
        <dgm:presLayoutVars>
          <dgm:chPref val="3"/>
        </dgm:presLayoutVars>
      </dgm:prSet>
      <dgm:spPr/>
    </dgm:pt>
    <dgm:pt modelId="{ED163C04-9E92-49EF-994E-16BDB1108186}" type="pres">
      <dgm:prSet presAssocID="{3B66E595-DBA9-4F02-A7AC-D7D170BFB73A}" presName="level3hierChild" presStyleCnt="0"/>
      <dgm:spPr/>
    </dgm:pt>
    <dgm:pt modelId="{B14D228C-E4E9-472E-9E36-21C292F229A8}" type="pres">
      <dgm:prSet presAssocID="{BD32338D-E88D-424A-90D4-D3217811A7ED}" presName="conn2-1" presStyleLbl="parChTrans1D4" presStyleIdx="0" presStyleCnt="6"/>
      <dgm:spPr/>
    </dgm:pt>
    <dgm:pt modelId="{CE2C9AAA-BAD2-4F9E-B372-7CA81208678D}" type="pres">
      <dgm:prSet presAssocID="{BD32338D-E88D-424A-90D4-D3217811A7ED}" presName="connTx" presStyleLbl="parChTrans1D4" presStyleIdx="0" presStyleCnt="6"/>
      <dgm:spPr/>
    </dgm:pt>
    <dgm:pt modelId="{8C520742-1A87-45A9-B880-2D314D9F0F24}" type="pres">
      <dgm:prSet presAssocID="{67299915-9928-4DED-A0B4-1355FEF517CD}" presName="root2" presStyleCnt="0"/>
      <dgm:spPr/>
    </dgm:pt>
    <dgm:pt modelId="{7D1E9F4B-811D-41EA-97EE-864CE86DBF94}" type="pres">
      <dgm:prSet presAssocID="{67299915-9928-4DED-A0B4-1355FEF517CD}" presName="LevelTwoTextNode" presStyleLbl="node4" presStyleIdx="0" presStyleCnt="6" custScaleX="176485" custScaleY="190332" custLinFactNeighborX="0" custLinFactNeighborY="-30095">
        <dgm:presLayoutVars>
          <dgm:chPref val="3"/>
        </dgm:presLayoutVars>
      </dgm:prSet>
      <dgm:spPr/>
    </dgm:pt>
    <dgm:pt modelId="{3C03CADE-5254-43D2-8A9F-5560EF6C8EAF}" type="pres">
      <dgm:prSet presAssocID="{67299915-9928-4DED-A0B4-1355FEF517CD}" presName="level3hierChild" presStyleCnt="0"/>
      <dgm:spPr/>
    </dgm:pt>
    <dgm:pt modelId="{7106DD8E-A7E4-403C-B4AC-F6092E3131D6}" type="pres">
      <dgm:prSet presAssocID="{8740974A-6E37-48E9-962B-56923C6A55FF}" presName="conn2-1" presStyleLbl="parChTrans1D4" presStyleIdx="1" presStyleCnt="6"/>
      <dgm:spPr/>
    </dgm:pt>
    <dgm:pt modelId="{67C22A84-9C75-43DE-B541-C82937DFE9E1}" type="pres">
      <dgm:prSet presAssocID="{8740974A-6E37-48E9-962B-56923C6A55FF}" presName="connTx" presStyleLbl="parChTrans1D4" presStyleIdx="1" presStyleCnt="6"/>
      <dgm:spPr/>
    </dgm:pt>
    <dgm:pt modelId="{8C7E839D-EDCC-43A3-B291-F72C0C0337BB}" type="pres">
      <dgm:prSet presAssocID="{A1C4BFAC-F782-4E0E-BE82-22BD51813089}" presName="root2" presStyleCnt="0"/>
      <dgm:spPr/>
    </dgm:pt>
    <dgm:pt modelId="{7584CF44-8D08-4B88-93D4-3C080EB43C66}" type="pres">
      <dgm:prSet presAssocID="{A1C4BFAC-F782-4E0E-BE82-22BD51813089}" presName="LevelTwoTextNode" presStyleLbl="node4" presStyleIdx="1" presStyleCnt="6" custScaleX="253252" custScaleY="186487" custLinFactNeighborX="908" custLinFactNeighborY="-30096">
        <dgm:presLayoutVars>
          <dgm:chPref val="3"/>
        </dgm:presLayoutVars>
      </dgm:prSet>
      <dgm:spPr/>
    </dgm:pt>
    <dgm:pt modelId="{9C35B85B-30C8-48E8-BBEF-DA10A2550249}" type="pres">
      <dgm:prSet presAssocID="{A1C4BFAC-F782-4E0E-BE82-22BD51813089}" presName="level3hierChild" presStyleCnt="0"/>
      <dgm:spPr/>
    </dgm:pt>
    <dgm:pt modelId="{4E87485C-03BC-4C8A-BD8F-62431BE88366}" type="pres">
      <dgm:prSet presAssocID="{DA40F509-FCF4-4F63-9BB5-1797DE5AACA4}" presName="conn2-1" presStyleLbl="parChTrans1D4" presStyleIdx="2" presStyleCnt="6"/>
      <dgm:spPr/>
    </dgm:pt>
    <dgm:pt modelId="{02E34E34-1465-4019-8B97-69EC7C85AC4A}" type="pres">
      <dgm:prSet presAssocID="{DA40F509-FCF4-4F63-9BB5-1797DE5AACA4}" presName="connTx" presStyleLbl="parChTrans1D4" presStyleIdx="2" presStyleCnt="6"/>
      <dgm:spPr/>
    </dgm:pt>
    <dgm:pt modelId="{20107C2A-2129-48DA-8410-C02CED0FC777}" type="pres">
      <dgm:prSet presAssocID="{A36ED08F-72C8-4D1B-8389-B4D664E5DE12}" presName="root2" presStyleCnt="0"/>
      <dgm:spPr/>
    </dgm:pt>
    <dgm:pt modelId="{32DCB79B-FFAC-466D-BC64-FCA738218402}" type="pres">
      <dgm:prSet presAssocID="{A36ED08F-72C8-4D1B-8389-B4D664E5DE12}" presName="LevelTwoTextNode" presStyleLbl="node4" presStyleIdx="2" presStyleCnt="6" custLinFactNeighborX="-13272" custLinFactNeighborY="-36986">
        <dgm:presLayoutVars>
          <dgm:chPref val="3"/>
        </dgm:presLayoutVars>
      </dgm:prSet>
      <dgm:spPr/>
    </dgm:pt>
    <dgm:pt modelId="{CDB8B648-A1E8-4B5F-BC01-AB9569D4F0E1}" type="pres">
      <dgm:prSet presAssocID="{A36ED08F-72C8-4D1B-8389-B4D664E5DE12}" presName="level3hierChild" presStyleCnt="0"/>
      <dgm:spPr/>
    </dgm:pt>
    <dgm:pt modelId="{667D4BF0-438C-4299-A2ED-3F414472F9E9}" type="pres">
      <dgm:prSet presAssocID="{80618773-7F24-49AC-AD74-41F3CB1B2896}" presName="conn2-1" presStyleLbl="parChTrans1D2" presStyleIdx="1" presStyleCnt="2"/>
      <dgm:spPr/>
    </dgm:pt>
    <dgm:pt modelId="{B11D2B85-ED42-4DF9-9381-78FEB8BEF6F9}" type="pres">
      <dgm:prSet presAssocID="{80618773-7F24-49AC-AD74-41F3CB1B2896}" presName="connTx" presStyleLbl="parChTrans1D2" presStyleIdx="1" presStyleCnt="2"/>
      <dgm:spPr/>
    </dgm:pt>
    <dgm:pt modelId="{0BFDC934-29B8-4051-9029-AEE2C6672F60}" type="pres">
      <dgm:prSet presAssocID="{8439C2DF-81ED-4107-BCB0-C94A5BBB1D11}" presName="root2" presStyleCnt="0"/>
      <dgm:spPr/>
    </dgm:pt>
    <dgm:pt modelId="{B16DC5CD-64F7-4127-BE92-2616E4664CBF}" type="pres">
      <dgm:prSet presAssocID="{8439C2DF-81ED-4107-BCB0-C94A5BBB1D11}" presName="LevelTwoTextNode" presStyleLbl="node2" presStyleIdx="1" presStyleCnt="2" custScaleY="111806" custLinFactNeighborX="5022" custLinFactNeighborY="19906">
        <dgm:presLayoutVars>
          <dgm:chPref val="3"/>
        </dgm:presLayoutVars>
      </dgm:prSet>
      <dgm:spPr/>
    </dgm:pt>
    <dgm:pt modelId="{914A8C9F-3513-4B64-81E4-8CD6404F6109}" type="pres">
      <dgm:prSet presAssocID="{8439C2DF-81ED-4107-BCB0-C94A5BBB1D11}" presName="level3hierChild" presStyleCnt="0"/>
      <dgm:spPr/>
    </dgm:pt>
    <dgm:pt modelId="{0F944A1D-AFD0-408B-94D4-38EA7C7F384A}" type="pres">
      <dgm:prSet presAssocID="{AD8CAADA-AFA4-4448-9268-F085025334A9}" presName="conn2-1" presStyleLbl="parChTrans1D3" presStyleIdx="1" presStyleCnt="2"/>
      <dgm:spPr/>
    </dgm:pt>
    <dgm:pt modelId="{2F4CD806-5D52-49BE-9D63-DE3259F540EB}" type="pres">
      <dgm:prSet presAssocID="{AD8CAADA-AFA4-4448-9268-F085025334A9}" presName="connTx" presStyleLbl="parChTrans1D3" presStyleIdx="1" presStyleCnt="2"/>
      <dgm:spPr/>
    </dgm:pt>
    <dgm:pt modelId="{72DB5F87-23F4-4BBC-9F9B-891069A487A1}" type="pres">
      <dgm:prSet presAssocID="{769DDA26-FD2E-49D2-8915-D0E0EED84611}" presName="root2" presStyleCnt="0"/>
      <dgm:spPr/>
    </dgm:pt>
    <dgm:pt modelId="{CE047F36-C6CD-424D-BE12-009F0D1924DA}" type="pres">
      <dgm:prSet presAssocID="{769DDA26-FD2E-49D2-8915-D0E0EED84611}" presName="LevelTwoTextNode" presStyleLbl="node3" presStyleIdx="1" presStyleCnt="2" custScaleX="130949" custScaleY="138486" custLinFactNeighborX="-6833" custLinFactNeighborY="22234">
        <dgm:presLayoutVars>
          <dgm:chPref val="3"/>
        </dgm:presLayoutVars>
      </dgm:prSet>
      <dgm:spPr/>
    </dgm:pt>
    <dgm:pt modelId="{3FB0C26B-E171-435C-8394-526208FA38EC}" type="pres">
      <dgm:prSet presAssocID="{769DDA26-FD2E-49D2-8915-D0E0EED84611}" presName="level3hierChild" presStyleCnt="0"/>
      <dgm:spPr/>
    </dgm:pt>
    <dgm:pt modelId="{9A6E015F-429A-4871-B2A2-04C337B182C4}" type="pres">
      <dgm:prSet presAssocID="{0B138652-17D0-4328-8E2F-0467F0985AA9}" presName="conn2-1" presStyleLbl="parChTrans1D4" presStyleIdx="3" presStyleCnt="6"/>
      <dgm:spPr/>
    </dgm:pt>
    <dgm:pt modelId="{3B6774E3-0AC5-413C-8889-20D78E979175}" type="pres">
      <dgm:prSet presAssocID="{0B138652-17D0-4328-8E2F-0467F0985AA9}" presName="connTx" presStyleLbl="parChTrans1D4" presStyleIdx="3" presStyleCnt="6"/>
      <dgm:spPr/>
    </dgm:pt>
    <dgm:pt modelId="{1C4FAB36-8540-4EB6-8281-DA7D63270500}" type="pres">
      <dgm:prSet presAssocID="{B7107FE8-7DA2-4F1F-8A1C-A942323F84A6}" presName="root2" presStyleCnt="0"/>
      <dgm:spPr/>
    </dgm:pt>
    <dgm:pt modelId="{BB82B03E-392B-4F36-AABD-349C6F6447C3}" type="pres">
      <dgm:prSet presAssocID="{B7107FE8-7DA2-4F1F-8A1C-A942323F84A6}" presName="LevelTwoTextNode" presStyleLbl="node4" presStyleIdx="3" presStyleCnt="6" custScaleX="175111" custScaleY="165166" custLinFactNeighborX="-2721" custLinFactNeighborY="19438">
        <dgm:presLayoutVars>
          <dgm:chPref val="3"/>
        </dgm:presLayoutVars>
      </dgm:prSet>
      <dgm:spPr/>
    </dgm:pt>
    <dgm:pt modelId="{17498FFE-58D8-478D-836C-1802AF45A521}" type="pres">
      <dgm:prSet presAssocID="{B7107FE8-7DA2-4F1F-8A1C-A942323F84A6}" presName="level3hierChild" presStyleCnt="0"/>
      <dgm:spPr/>
    </dgm:pt>
    <dgm:pt modelId="{F5CC0228-FE48-4EAD-AB45-787770774B02}" type="pres">
      <dgm:prSet presAssocID="{031AA092-68C0-4CB6-A831-7F32B5BE3DD2}" presName="conn2-1" presStyleLbl="parChTrans1D4" presStyleIdx="4" presStyleCnt="6"/>
      <dgm:spPr/>
    </dgm:pt>
    <dgm:pt modelId="{3422B0B2-C590-4E1B-80DA-789766EB55A9}" type="pres">
      <dgm:prSet presAssocID="{031AA092-68C0-4CB6-A831-7F32B5BE3DD2}" presName="connTx" presStyleLbl="parChTrans1D4" presStyleIdx="4" presStyleCnt="6"/>
      <dgm:spPr/>
    </dgm:pt>
    <dgm:pt modelId="{8180F865-50CC-48F1-B748-A2F1EAE21890}" type="pres">
      <dgm:prSet presAssocID="{9DDE5EDD-28F9-45F4-8FF6-11E7F35B5395}" presName="root2" presStyleCnt="0"/>
      <dgm:spPr/>
    </dgm:pt>
    <dgm:pt modelId="{54C6AD9C-88EC-467B-B1BE-B30BC6C4681A}" type="pres">
      <dgm:prSet presAssocID="{9DDE5EDD-28F9-45F4-8FF6-11E7F35B5395}" presName="LevelTwoTextNode" presStyleLbl="node4" presStyleIdx="4" presStyleCnt="6" custScaleX="230585" custScaleY="160296" custLinFactNeighborX="0" custLinFactNeighborY="22284">
        <dgm:presLayoutVars>
          <dgm:chPref val="3"/>
        </dgm:presLayoutVars>
      </dgm:prSet>
      <dgm:spPr/>
    </dgm:pt>
    <dgm:pt modelId="{1F64E29D-8195-4365-B0A1-5DE698D63CD6}" type="pres">
      <dgm:prSet presAssocID="{9DDE5EDD-28F9-45F4-8FF6-11E7F35B5395}" presName="level3hierChild" presStyleCnt="0"/>
      <dgm:spPr/>
    </dgm:pt>
    <dgm:pt modelId="{D2CC39D7-F6BD-4AFC-89AA-BCEA79FA5C76}" type="pres">
      <dgm:prSet presAssocID="{0595EE5E-D2BE-4759-A78E-80834033E88A}" presName="conn2-1" presStyleLbl="parChTrans1D4" presStyleIdx="5" presStyleCnt="6"/>
      <dgm:spPr/>
    </dgm:pt>
    <dgm:pt modelId="{B9072125-3E2E-4AAD-8AD5-2BE5D7959BE5}" type="pres">
      <dgm:prSet presAssocID="{0595EE5E-D2BE-4759-A78E-80834033E88A}" presName="connTx" presStyleLbl="parChTrans1D4" presStyleIdx="5" presStyleCnt="6"/>
      <dgm:spPr/>
    </dgm:pt>
    <dgm:pt modelId="{2550BE90-09EF-4D3B-97D1-09E624A1C89E}" type="pres">
      <dgm:prSet presAssocID="{13191BB0-55A1-4E96-8C83-AF7E4F61B3A1}" presName="root2" presStyleCnt="0"/>
      <dgm:spPr/>
    </dgm:pt>
    <dgm:pt modelId="{2536329B-E54B-4131-9452-EB93C9E52704}" type="pres">
      <dgm:prSet presAssocID="{13191BB0-55A1-4E96-8C83-AF7E4F61B3A1}" presName="LevelTwoTextNode" presStyleLbl="node4" presStyleIdx="5" presStyleCnt="6" custScaleY="129458" custLinFactNeighborX="3321" custLinFactNeighborY="21432">
        <dgm:presLayoutVars>
          <dgm:chPref val="3"/>
        </dgm:presLayoutVars>
      </dgm:prSet>
      <dgm:spPr/>
    </dgm:pt>
    <dgm:pt modelId="{22F0BB41-10E9-4236-9FCA-497CB26C17CF}" type="pres">
      <dgm:prSet presAssocID="{13191BB0-55A1-4E96-8C83-AF7E4F61B3A1}" presName="level3hierChild" presStyleCnt="0"/>
      <dgm:spPr/>
    </dgm:pt>
  </dgm:ptLst>
  <dgm:cxnLst>
    <dgm:cxn modelId="{6C7F480C-76CC-4518-A214-5F42A477914D}" type="presOf" srcId="{588ADF35-768C-4870-B490-379FCCA69A8C}" destId="{73EAF7E3-098E-446C-A0E8-5707EE3ABB5C}" srcOrd="0" destOrd="0" presId="urn:microsoft.com/office/officeart/2005/8/layout/hierarchy2"/>
    <dgm:cxn modelId="{92983C0D-65F6-4A58-B3E7-A5570AD07969}" type="presOf" srcId="{80618773-7F24-49AC-AD74-41F3CB1B2896}" destId="{667D4BF0-438C-4299-A2ED-3F414472F9E9}" srcOrd="0" destOrd="0" presId="urn:microsoft.com/office/officeart/2005/8/layout/hierarchy2"/>
    <dgm:cxn modelId="{78F3300E-BFAD-443F-AA77-EBCD9ED146E8}" type="presOf" srcId="{031AA092-68C0-4CB6-A831-7F32B5BE3DD2}" destId="{3422B0B2-C590-4E1B-80DA-789766EB55A9}" srcOrd="1" destOrd="0" presId="urn:microsoft.com/office/officeart/2005/8/layout/hierarchy2"/>
    <dgm:cxn modelId="{E3E2F512-A2A1-4111-BD0F-B62AAD73BFA6}" type="presOf" srcId="{588ADF35-768C-4870-B490-379FCCA69A8C}" destId="{44B4205D-94FD-4285-B3B3-AC0571C25D97}" srcOrd="1" destOrd="0" presId="urn:microsoft.com/office/officeart/2005/8/layout/hierarchy2"/>
    <dgm:cxn modelId="{CFBCB813-14A8-4EAD-A686-9488FC5FC46D}" srcId="{9DDE5EDD-28F9-45F4-8FF6-11E7F35B5395}" destId="{13191BB0-55A1-4E96-8C83-AF7E4F61B3A1}" srcOrd="0" destOrd="0" parTransId="{0595EE5E-D2BE-4759-A78E-80834033E88A}" sibTransId="{4CD423BF-0B53-4B82-BDA8-07BF02812CFB}"/>
    <dgm:cxn modelId="{FECE1B1A-5850-4843-8793-E3ED09C16568}" type="presOf" srcId="{8740974A-6E37-48E9-962B-56923C6A55FF}" destId="{7106DD8E-A7E4-403C-B4AC-F6092E3131D6}" srcOrd="0" destOrd="0" presId="urn:microsoft.com/office/officeart/2005/8/layout/hierarchy2"/>
    <dgm:cxn modelId="{C885EE1A-4426-4EF6-A22D-1F8A53EACDFD}" type="presOf" srcId="{1FC4FC98-30A9-43AE-B9D2-8CFCD55642BE}" destId="{DDCFC1B5-B6BD-42EA-BA9B-76B20F77E2FE}" srcOrd="0" destOrd="0" presId="urn:microsoft.com/office/officeart/2005/8/layout/hierarchy2"/>
    <dgm:cxn modelId="{F43D8224-0BFF-4C60-8EAE-83F2D9232E81}" type="presOf" srcId="{8740974A-6E37-48E9-962B-56923C6A55FF}" destId="{67C22A84-9C75-43DE-B541-C82937DFE9E1}" srcOrd="1" destOrd="0" presId="urn:microsoft.com/office/officeart/2005/8/layout/hierarchy2"/>
    <dgm:cxn modelId="{2D706E2C-C772-4C3A-96BB-0FF95C3F7A6B}" srcId="{67299915-9928-4DED-A0B4-1355FEF517CD}" destId="{A1C4BFAC-F782-4E0E-BE82-22BD51813089}" srcOrd="0" destOrd="0" parTransId="{8740974A-6E37-48E9-962B-56923C6A55FF}" sibTransId="{773A9050-82F9-49DE-931D-015F93AFE2B4}"/>
    <dgm:cxn modelId="{E951CA2C-C347-4C9F-9D55-DED057E9F5FE}" srcId="{B7107FE8-7DA2-4F1F-8A1C-A942323F84A6}" destId="{9DDE5EDD-28F9-45F4-8FF6-11E7F35B5395}" srcOrd="0" destOrd="0" parTransId="{031AA092-68C0-4CB6-A831-7F32B5BE3DD2}" sibTransId="{36A54F76-4132-4840-88E9-B4C45F2C132C}"/>
    <dgm:cxn modelId="{ABB98D2F-533A-4439-89C2-F7E1B3C6548D}" type="presOf" srcId="{3B66E595-DBA9-4F02-A7AC-D7D170BFB73A}" destId="{18DC4F4B-47D7-4426-99AA-145C11495BB2}" srcOrd="0" destOrd="0" presId="urn:microsoft.com/office/officeart/2005/8/layout/hierarchy2"/>
    <dgm:cxn modelId="{0FB85838-59C7-442B-834C-620A0DC5DFAD}" type="presOf" srcId="{DA40F509-FCF4-4F63-9BB5-1797DE5AACA4}" destId="{02E34E34-1465-4019-8B97-69EC7C85AC4A}" srcOrd="1" destOrd="0" presId="urn:microsoft.com/office/officeart/2005/8/layout/hierarchy2"/>
    <dgm:cxn modelId="{0EFF895D-B926-4C9C-BE03-F607D7C904A6}" srcId="{769DDA26-FD2E-49D2-8915-D0E0EED84611}" destId="{B7107FE8-7DA2-4F1F-8A1C-A942323F84A6}" srcOrd="0" destOrd="0" parTransId="{0B138652-17D0-4328-8E2F-0467F0985AA9}" sibTransId="{31026B67-3043-46F8-84D2-8436B46E3164}"/>
    <dgm:cxn modelId="{B105F162-0521-4931-B856-BCE7867BF64D}" type="presOf" srcId="{0595EE5E-D2BE-4759-A78E-80834033E88A}" destId="{D2CC39D7-F6BD-4AFC-89AA-BCEA79FA5C76}" srcOrd="0" destOrd="0" presId="urn:microsoft.com/office/officeart/2005/8/layout/hierarchy2"/>
    <dgm:cxn modelId="{22557B44-258A-4AF8-A63B-E2EE5B248041}" srcId="{4406B561-94B2-406E-9C74-E10271D4B730}" destId="{1FC4FC98-30A9-43AE-B9D2-8CFCD55642BE}" srcOrd="0" destOrd="0" parTransId="{46030B19-45ED-41BA-82BA-92F06B127186}" sibTransId="{E5CCEFED-8D72-4CA4-B725-E10911BC40F3}"/>
    <dgm:cxn modelId="{859C8646-C217-4E2E-883A-988101D5C216}" type="presOf" srcId="{BD32338D-E88D-424A-90D4-D3217811A7ED}" destId="{B14D228C-E4E9-472E-9E36-21C292F229A8}" srcOrd="0" destOrd="0" presId="urn:microsoft.com/office/officeart/2005/8/layout/hierarchy2"/>
    <dgm:cxn modelId="{B176A466-49A6-4761-84BD-B103E6016DDA}" type="presOf" srcId="{0B138652-17D0-4328-8E2F-0467F0985AA9}" destId="{9A6E015F-429A-4871-B2A2-04C337B182C4}" srcOrd="0" destOrd="0" presId="urn:microsoft.com/office/officeart/2005/8/layout/hierarchy2"/>
    <dgm:cxn modelId="{31808F6A-2DA0-4928-AAF9-A721A8EB05DD}" type="presOf" srcId="{706E1FC4-96A5-471F-87D6-784B83378BB7}" destId="{AECFE8E5-D316-47DF-BA5F-6F9B210981E6}" srcOrd="0" destOrd="0" presId="urn:microsoft.com/office/officeart/2005/8/layout/hierarchy2"/>
    <dgm:cxn modelId="{06695053-BCFA-47ED-8314-2C82DD3B65F9}" type="presOf" srcId="{0B138652-17D0-4328-8E2F-0467F0985AA9}" destId="{3B6774E3-0AC5-413C-8889-20D78E979175}" srcOrd="1" destOrd="0" presId="urn:microsoft.com/office/officeart/2005/8/layout/hierarchy2"/>
    <dgm:cxn modelId="{DE14F757-D3A5-4AD1-AF42-2A617028FB4E}" type="presOf" srcId="{031AA092-68C0-4CB6-A831-7F32B5BE3DD2}" destId="{F5CC0228-FE48-4EAD-AB45-787770774B02}" srcOrd="0" destOrd="0" presId="urn:microsoft.com/office/officeart/2005/8/layout/hierarchy2"/>
    <dgm:cxn modelId="{8231317C-807F-4DE5-9714-72B888220F2F}" type="presOf" srcId="{80618773-7F24-49AC-AD74-41F3CB1B2896}" destId="{B11D2B85-ED42-4DF9-9381-78FEB8BEF6F9}" srcOrd="1" destOrd="0" presId="urn:microsoft.com/office/officeart/2005/8/layout/hierarchy2"/>
    <dgm:cxn modelId="{3883657E-1436-4637-BE26-32871DE6D16B}" type="presOf" srcId="{67299915-9928-4DED-A0B4-1355FEF517CD}" destId="{7D1E9F4B-811D-41EA-97EE-864CE86DBF94}" srcOrd="0" destOrd="0" presId="urn:microsoft.com/office/officeart/2005/8/layout/hierarchy2"/>
    <dgm:cxn modelId="{E3BE2281-8456-4705-8C07-1FC1D497D3F0}" srcId="{A1C4BFAC-F782-4E0E-BE82-22BD51813089}" destId="{A36ED08F-72C8-4D1B-8389-B4D664E5DE12}" srcOrd="0" destOrd="0" parTransId="{DA40F509-FCF4-4F63-9BB5-1797DE5AACA4}" sibTransId="{877E8668-E1DE-41C7-B872-4583FB9BBC87}"/>
    <dgm:cxn modelId="{4D8CBD84-1DA9-4525-9555-DFE31C61CED3}" srcId="{1FC4FC98-30A9-43AE-B9D2-8CFCD55642BE}" destId="{706E1FC4-96A5-471F-87D6-784B83378BB7}" srcOrd="0" destOrd="0" parTransId="{588ADF35-768C-4870-B490-379FCCA69A8C}" sibTransId="{83063F92-226E-4E98-8534-DD49FDB0C38E}"/>
    <dgm:cxn modelId="{CB07BD85-07D2-4664-BFA8-D150E7A35592}" srcId="{1FC4FC98-30A9-43AE-B9D2-8CFCD55642BE}" destId="{8439C2DF-81ED-4107-BCB0-C94A5BBB1D11}" srcOrd="1" destOrd="0" parTransId="{80618773-7F24-49AC-AD74-41F3CB1B2896}" sibTransId="{82BD9E51-4211-495D-8B2B-B4A058C1A64D}"/>
    <dgm:cxn modelId="{3A39668A-7A49-4396-B509-3D454116C748}" type="presOf" srcId="{A1C4BFAC-F782-4E0E-BE82-22BD51813089}" destId="{7584CF44-8D08-4B88-93D4-3C080EB43C66}" srcOrd="0" destOrd="0" presId="urn:microsoft.com/office/officeart/2005/8/layout/hierarchy2"/>
    <dgm:cxn modelId="{37D1D4A2-F28B-4B0D-AC7D-ECC9FECA1BF4}" srcId="{3B66E595-DBA9-4F02-A7AC-D7D170BFB73A}" destId="{67299915-9928-4DED-A0B4-1355FEF517CD}" srcOrd="0" destOrd="0" parTransId="{BD32338D-E88D-424A-90D4-D3217811A7ED}" sibTransId="{1D4EF0B1-9597-4F6A-88FC-D7C37C567BD0}"/>
    <dgm:cxn modelId="{85E82FA9-4F99-4766-81CB-C653A8C05AC4}" type="presOf" srcId="{AEDEF7B1-CDBE-410A-9EB9-6819BA007571}" destId="{26853436-BF36-48E6-A903-77828579FC05}" srcOrd="1" destOrd="0" presId="urn:microsoft.com/office/officeart/2005/8/layout/hierarchy2"/>
    <dgm:cxn modelId="{1E0616BC-1CBB-4F49-986A-9A2B9B058BF1}" type="presOf" srcId="{AD8CAADA-AFA4-4448-9268-F085025334A9}" destId="{2F4CD806-5D52-49BE-9D63-DE3259F540EB}" srcOrd="1" destOrd="0" presId="urn:microsoft.com/office/officeart/2005/8/layout/hierarchy2"/>
    <dgm:cxn modelId="{F7C42AC4-B260-4F75-8399-BA8A966635A1}" type="presOf" srcId="{13191BB0-55A1-4E96-8C83-AF7E4F61B3A1}" destId="{2536329B-E54B-4131-9452-EB93C9E52704}" srcOrd="0" destOrd="0" presId="urn:microsoft.com/office/officeart/2005/8/layout/hierarchy2"/>
    <dgm:cxn modelId="{61265BC6-E23F-4263-87C9-639782FE51C5}" srcId="{8439C2DF-81ED-4107-BCB0-C94A5BBB1D11}" destId="{769DDA26-FD2E-49D2-8915-D0E0EED84611}" srcOrd="0" destOrd="0" parTransId="{AD8CAADA-AFA4-4448-9268-F085025334A9}" sibTransId="{5A8F21B3-F955-4B91-B944-439FE71FF06D}"/>
    <dgm:cxn modelId="{5046F8C6-5474-4F89-B88D-504C307B1E4D}" type="presOf" srcId="{8439C2DF-81ED-4107-BCB0-C94A5BBB1D11}" destId="{B16DC5CD-64F7-4127-BE92-2616E4664CBF}" srcOrd="0" destOrd="0" presId="urn:microsoft.com/office/officeart/2005/8/layout/hierarchy2"/>
    <dgm:cxn modelId="{E5F5E6CD-F0D2-4B2C-9373-EE3895B8E203}" type="presOf" srcId="{9DDE5EDD-28F9-45F4-8FF6-11E7F35B5395}" destId="{54C6AD9C-88EC-467B-B1BE-B30BC6C4681A}" srcOrd="0" destOrd="0" presId="urn:microsoft.com/office/officeart/2005/8/layout/hierarchy2"/>
    <dgm:cxn modelId="{3A26B2D2-3E5C-4DC5-BC8B-27DEBD0C5117}" type="presOf" srcId="{0595EE5E-D2BE-4759-A78E-80834033E88A}" destId="{B9072125-3E2E-4AAD-8AD5-2BE5D7959BE5}" srcOrd="1" destOrd="0" presId="urn:microsoft.com/office/officeart/2005/8/layout/hierarchy2"/>
    <dgm:cxn modelId="{880A8AD3-081C-4CCD-85A6-D0757DAFDAB8}" type="presOf" srcId="{BD32338D-E88D-424A-90D4-D3217811A7ED}" destId="{CE2C9AAA-BAD2-4F9E-B372-7CA81208678D}" srcOrd="1" destOrd="0" presId="urn:microsoft.com/office/officeart/2005/8/layout/hierarchy2"/>
    <dgm:cxn modelId="{715B2BD6-CCAE-4540-A430-65844AA08470}" type="presOf" srcId="{769DDA26-FD2E-49D2-8915-D0E0EED84611}" destId="{CE047F36-C6CD-424D-BE12-009F0D1924DA}" srcOrd="0" destOrd="0" presId="urn:microsoft.com/office/officeart/2005/8/layout/hierarchy2"/>
    <dgm:cxn modelId="{345FDBD9-D0F9-47C2-88F8-7030BAB173CC}" type="presOf" srcId="{B7107FE8-7DA2-4F1F-8A1C-A942323F84A6}" destId="{BB82B03E-392B-4F36-AABD-349C6F6447C3}" srcOrd="0" destOrd="0" presId="urn:microsoft.com/office/officeart/2005/8/layout/hierarchy2"/>
    <dgm:cxn modelId="{803733DC-DFE6-4DCD-887C-2830A59E1ED0}" type="presOf" srcId="{A36ED08F-72C8-4D1B-8389-B4D664E5DE12}" destId="{32DCB79B-FFAC-466D-BC64-FCA738218402}" srcOrd="0" destOrd="0" presId="urn:microsoft.com/office/officeart/2005/8/layout/hierarchy2"/>
    <dgm:cxn modelId="{501B9AE4-4234-4D9F-9468-B7C56E4DE3D5}" type="presOf" srcId="{DA40F509-FCF4-4F63-9BB5-1797DE5AACA4}" destId="{4E87485C-03BC-4C8A-BD8F-62431BE88366}" srcOrd="0" destOrd="0" presId="urn:microsoft.com/office/officeart/2005/8/layout/hierarchy2"/>
    <dgm:cxn modelId="{6F8B49EA-26A7-4CC3-975C-BC20324046A3}" type="presOf" srcId="{AD8CAADA-AFA4-4448-9268-F085025334A9}" destId="{0F944A1D-AFD0-408B-94D4-38EA7C7F384A}" srcOrd="0" destOrd="0" presId="urn:microsoft.com/office/officeart/2005/8/layout/hierarchy2"/>
    <dgm:cxn modelId="{86B190ED-FD1A-4BB3-855D-A660C00140CF}" type="presOf" srcId="{4406B561-94B2-406E-9C74-E10271D4B730}" destId="{BB0929D5-EA15-475F-82AB-E23BFA5A657D}" srcOrd="0" destOrd="0" presId="urn:microsoft.com/office/officeart/2005/8/layout/hierarchy2"/>
    <dgm:cxn modelId="{E4998CEF-63F3-474B-93BC-DD3DDA1635DA}" type="presOf" srcId="{AEDEF7B1-CDBE-410A-9EB9-6819BA007571}" destId="{5DA321B3-AC2F-46AB-B0D7-DC0E76F30C4E}" srcOrd="0" destOrd="0" presId="urn:microsoft.com/office/officeart/2005/8/layout/hierarchy2"/>
    <dgm:cxn modelId="{9BE154FA-A5D1-428C-B886-779766EF54F1}" srcId="{706E1FC4-96A5-471F-87D6-784B83378BB7}" destId="{3B66E595-DBA9-4F02-A7AC-D7D170BFB73A}" srcOrd="0" destOrd="0" parTransId="{AEDEF7B1-CDBE-410A-9EB9-6819BA007571}" sibTransId="{ADB9A692-AFEC-4F35-8064-B917E8A867F5}"/>
    <dgm:cxn modelId="{FC790745-6601-4042-8544-FDF3B1CFBFD1}" type="presParOf" srcId="{BB0929D5-EA15-475F-82AB-E23BFA5A657D}" destId="{143E1E82-22E1-48BF-81FD-583EB12DB293}" srcOrd="0" destOrd="0" presId="urn:microsoft.com/office/officeart/2005/8/layout/hierarchy2"/>
    <dgm:cxn modelId="{4D2E7CA5-F09F-470B-B4BA-E6CF61081558}" type="presParOf" srcId="{143E1E82-22E1-48BF-81FD-583EB12DB293}" destId="{DDCFC1B5-B6BD-42EA-BA9B-76B20F77E2FE}" srcOrd="0" destOrd="0" presId="urn:microsoft.com/office/officeart/2005/8/layout/hierarchy2"/>
    <dgm:cxn modelId="{3B0461CF-00B0-4C0B-BCE2-9D6DF1F75382}" type="presParOf" srcId="{143E1E82-22E1-48BF-81FD-583EB12DB293}" destId="{E49A1BE7-D4ED-4D66-A537-2FCC048039DC}" srcOrd="1" destOrd="0" presId="urn:microsoft.com/office/officeart/2005/8/layout/hierarchy2"/>
    <dgm:cxn modelId="{159B4FE8-0D1A-4AED-86AE-B2228ACB79BD}" type="presParOf" srcId="{E49A1BE7-D4ED-4D66-A537-2FCC048039DC}" destId="{73EAF7E3-098E-446C-A0E8-5707EE3ABB5C}" srcOrd="0" destOrd="0" presId="urn:microsoft.com/office/officeart/2005/8/layout/hierarchy2"/>
    <dgm:cxn modelId="{E32312EE-8DE3-49EA-96F9-D0520EAF6040}" type="presParOf" srcId="{73EAF7E3-098E-446C-A0E8-5707EE3ABB5C}" destId="{44B4205D-94FD-4285-B3B3-AC0571C25D97}" srcOrd="0" destOrd="0" presId="urn:microsoft.com/office/officeart/2005/8/layout/hierarchy2"/>
    <dgm:cxn modelId="{CECC6FD6-D825-4EAD-AE40-BC3E44BB4745}" type="presParOf" srcId="{E49A1BE7-D4ED-4D66-A537-2FCC048039DC}" destId="{E10CF61E-A3AE-4DD9-990C-123A22CE2000}" srcOrd="1" destOrd="0" presId="urn:microsoft.com/office/officeart/2005/8/layout/hierarchy2"/>
    <dgm:cxn modelId="{3AD42921-589E-4A02-A7B2-ABB3D953039A}" type="presParOf" srcId="{E10CF61E-A3AE-4DD9-990C-123A22CE2000}" destId="{AECFE8E5-D316-47DF-BA5F-6F9B210981E6}" srcOrd="0" destOrd="0" presId="urn:microsoft.com/office/officeart/2005/8/layout/hierarchy2"/>
    <dgm:cxn modelId="{2037843C-9B86-415D-BF1B-7DE2BE59AA23}" type="presParOf" srcId="{E10CF61E-A3AE-4DD9-990C-123A22CE2000}" destId="{BE3F450C-668A-49A5-A3DB-21E206EC2F34}" srcOrd="1" destOrd="0" presId="urn:microsoft.com/office/officeart/2005/8/layout/hierarchy2"/>
    <dgm:cxn modelId="{E290E64B-141A-4E85-99D4-0184E35985EE}" type="presParOf" srcId="{BE3F450C-668A-49A5-A3DB-21E206EC2F34}" destId="{5DA321B3-AC2F-46AB-B0D7-DC0E76F30C4E}" srcOrd="0" destOrd="0" presId="urn:microsoft.com/office/officeart/2005/8/layout/hierarchy2"/>
    <dgm:cxn modelId="{918EF10D-0A02-4160-AB39-F66E64FE8D73}" type="presParOf" srcId="{5DA321B3-AC2F-46AB-B0D7-DC0E76F30C4E}" destId="{26853436-BF36-48E6-A903-77828579FC05}" srcOrd="0" destOrd="0" presId="urn:microsoft.com/office/officeart/2005/8/layout/hierarchy2"/>
    <dgm:cxn modelId="{A0B6E2C0-B92D-40F4-B0EB-66A1789EA7B3}" type="presParOf" srcId="{BE3F450C-668A-49A5-A3DB-21E206EC2F34}" destId="{2F81D102-8A2F-4406-82A8-F0585E8EE592}" srcOrd="1" destOrd="0" presId="urn:microsoft.com/office/officeart/2005/8/layout/hierarchy2"/>
    <dgm:cxn modelId="{47B95AE0-03A6-41CF-8D95-49A329A51F9C}" type="presParOf" srcId="{2F81D102-8A2F-4406-82A8-F0585E8EE592}" destId="{18DC4F4B-47D7-4426-99AA-145C11495BB2}" srcOrd="0" destOrd="0" presId="urn:microsoft.com/office/officeart/2005/8/layout/hierarchy2"/>
    <dgm:cxn modelId="{5D1D5DA0-F0B8-4C4B-98A9-213D4FB31280}" type="presParOf" srcId="{2F81D102-8A2F-4406-82A8-F0585E8EE592}" destId="{ED163C04-9E92-49EF-994E-16BDB1108186}" srcOrd="1" destOrd="0" presId="urn:microsoft.com/office/officeart/2005/8/layout/hierarchy2"/>
    <dgm:cxn modelId="{D2EDD7C5-B263-477A-9883-4F3FD5BE419C}" type="presParOf" srcId="{ED163C04-9E92-49EF-994E-16BDB1108186}" destId="{B14D228C-E4E9-472E-9E36-21C292F229A8}" srcOrd="0" destOrd="0" presId="urn:microsoft.com/office/officeart/2005/8/layout/hierarchy2"/>
    <dgm:cxn modelId="{7F7DE958-AC92-471E-A255-A4B5D750CC3B}" type="presParOf" srcId="{B14D228C-E4E9-472E-9E36-21C292F229A8}" destId="{CE2C9AAA-BAD2-4F9E-B372-7CA81208678D}" srcOrd="0" destOrd="0" presId="urn:microsoft.com/office/officeart/2005/8/layout/hierarchy2"/>
    <dgm:cxn modelId="{CF3EE1D5-AC2D-47F7-A0E4-BE7E485AFD23}" type="presParOf" srcId="{ED163C04-9E92-49EF-994E-16BDB1108186}" destId="{8C520742-1A87-45A9-B880-2D314D9F0F24}" srcOrd="1" destOrd="0" presId="urn:microsoft.com/office/officeart/2005/8/layout/hierarchy2"/>
    <dgm:cxn modelId="{A6CD1BFB-35C1-4275-8046-BE38778ECF39}" type="presParOf" srcId="{8C520742-1A87-45A9-B880-2D314D9F0F24}" destId="{7D1E9F4B-811D-41EA-97EE-864CE86DBF94}" srcOrd="0" destOrd="0" presId="urn:microsoft.com/office/officeart/2005/8/layout/hierarchy2"/>
    <dgm:cxn modelId="{9E563A78-A675-4E5E-B21E-2ABF2C414C13}" type="presParOf" srcId="{8C520742-1A87-45A9-B880-2D314D9F0F24}" destId="{3C03CADE-5254-43D2-8A9F-5560EF6C8EAF}" srcOrd="1" destOrd="0" presId="urn:microsoft.com/office/officeart/2005/8/layout/hierarchy2"/>
    <dgm:cxn modelId="{D0287F0D-9F51-4D71-851B-821B7800FD64}" type="presParOf" srcId="{3C03CADE-5254-43D2-8A9F-5560EF6C8EAF}" destId="{7106DD8E-A7E4-403C-B4AC-F6092E3131D6}" srcOrd="0" destOrd="0" presId="urn:microsoft.com/office/officeart/2005/8/layout/hierarchy2"/>
    <dgm:cxn modelId="{D805CEA4-661D-4992-B2A0-BE6051FBC7A8}" type="presParOf" srcId="{7106DD8E-A7E4-403C-B4AC-F6092E3131D6}" destId="{67C22A84-9C75-43DE-B541-C82937DFE9E1}" srcOrd="0" destOrd="0" presId="urn:microsoft.com/office/officeart/2005/8/layout/hierarchy2"/>
    <dgm:cxn modelId="{4F6842E2-80FD-4297-B9BC-C2E8AC4944E3}" type="presParOf" srcId="{3C03CADE-5254-43D2-8A9F-5560EF6C8EAF}" destId="{8C7E839D-EDCC-43A3-B291-F72C0C0337BB}" srcOrd="1" destOrd="0" presId="urn:microsoft.com/office/officeart/2005/8/layout/hierarchy2"/>
    <dgm:cxn modelId="{77E50440-FC1A-43D0-91EF-33E0341367DA}" type="presParOf" srcId="{8C7E839D-EDCC-43A3-B291-F72C0C0337BB}" destId="{7584CF44-8D08-4B88-93D4-3C080EB43C66}" srcOrd="0" destOrd="0" presId="urn:microsoft.com/office/officeart/2005/8/layout/hierarchy2"/>
    <dgm:cxn modelId="{1975135E-0AC9-4A24-8CF8-7D7555433183}" type="presParOf" srcId="{8C7E839D-EDCC-43A3-B291-F72C0C0337BB}" destId="{9C35B85B-30C8-48E8-BBEF-DA10A2550249}" srcOrd="1" destOrd="0" presId="urn:microsoft.com/office/officeart/2005/8/layout/hierarchy2"/>
    <dgm:cxn modelId="{F0AF46B0-2AA6-4542-B142-7CAEB434F22E}" type="presParOf" srcId="{9C35B85B-30C8-48E8-BBEF-DA10A2550249}" destId="{4E87485C-03BC-4C8A-BD8F-62431BE88366}" srcOrd="0" destOrd="0" presId="urn:microsoft.com/office/officeart/2005/8/layout/hierarchy2"/>
    <dgm:cxn modelId="{9DA33C3D-DDEB-4820-9181-41D0ABD84E12}" type="presParOf" srcId="{4E87485C-03BC-4C8A-BD8F-62431BE88366}" destId="{02E34E34-1465-4019-8B97-69EC7C85AC4A}" srcOrd="0" destOrd="0" presId="urn:microsoft.com/office/officeart/2005/8/layout/hierarchy2"/>
    <dgm:cxn modelId="{98751CD6-BEAF-47FA-9D89-682239ABE1EF}" type="presParOf" srcId="{9C35B85B-30C8-48E8-BBEF-DA10A2550249}" destId="{20107C2A-2129-48DA-8410-C02CED0FC777}" srcOrd="1" destOrd="0" presId="urn:microsoft.com/office/officeart/2005/8/layout/hierarchy2"/>
    <dgm:cxn modelId="{16AF1F50-C29E-4FB9-A6FE-C09BC33B87A2}" type="presParOf" srcId="{20107C2A-2129-48DA-8410-C02CED0FC777}" destId="{32DCB79B-FFAC-466D-BC64-FCA738218402}" srcOrd="0" destOrd="0" presId="urn:microsoft.com/office/officeart/2005/8/layout/hierarchy2"/>
    <dgm:cxn modelId="{124669C8-295D-4A9A-AFE3-983E989A691D}" type="presParOf" srcId="{20107C2A-2129-48DA-8410-C02CED0FC777}" destId="{CDB8B648-A1E8-4B5F-BC01-AB9569D4F0E1}" srcOrd="1" destOrd="0" presId="urn:microsoft.com/office/officeart/2005/8/layout/hierarchy2"/>
    <dgm:cxn modelId="{F879C5D9-AFF0-4A28-84B5-CF1319099368}" type="presParOf" srcId="{E49A1BE7-D4ED-4D66-A537-2FCC048039DC}" destId="{667D4BF0-438C-4299-A2ED-3F414472F9E9}" srcOrd="2" destOrd="0" presId="urn:microsoft.com/office/officeart/2005/8/layout/hierarchy2"/>
    <dgm:cxn modelId="{A7EAD33C-2CA7-4372-9AC5-72B6FB7822B9}" type="presParOf" srcId="{667D4BF0-438C-4299-A2ED-3F414472F9E9}" destId="{B11D2B85-ED42-4DF9-9381-78FEB8BEF6F9}" srcOrd="0" destOrd="0" presId="urn:microsoft.com/office/officeart/2005/8/layout/hierarchy2"/>
    <dgm:cxn modelId="{95AF7B15-91B6-4652-8EAA-58125476D982}" type="presParOf" srcId="{E49A1BE7-D4ED-4D66-A537-2FCC048039DC}" destId="{0BFDC934-29B8-4051-9029-AEE2C6672F60}" srcOrd="3" destOrd="0" presId="urn:microsoft.com/office/officeart/2005/8/layout/hierarchy2"/>
    <dgm:cxn modelId="{168B1780-1A06-4E3A-9179-361C711D44DD}" type="presParOf" srcId="{0BFDC934-29B8-4051-9029-AEE2C6672F60}" destId="{B16DC5CD-64F7-4127-BE92-2616E4664CBF}" srcOrd="0" destOrd="0" presId="urn:microsoft.com/office/officeart/2005/8/layout/hierarchy2"/>
    <dgm:cxn modelId="{0C844D6E-C82F-43C3-8A6B-AB7023E06117}" type="presParOf" srcId="{0BFDC934-29B8-4051-9029-AEE2C6672F60}" destId="{914A8C9F-3513-4B64-81E4-8CD6404F6109}" srcOrd="1" destOrd="0" presId="urn:microsoft.com/office/officeart/2005/8/layout/hierarchy2"/>
    <dgm:cxn modelId="{D98190FA-1561-4BD4-83DC-542F20C3B9B4}" type="presParOf" srcId="{914A8C9F-3513-4B64-81E4-8CD6404F6109}" destId="{0F944A1D-AFD0-408B-94D4-38EA7C7F384A}" srcOrd="0" destOrd="0" presId="urn:microsoft.com/office/officeart/2005/8/layout/hierarchy2"/>
    <dgm:cxn modelId="{AD56723B-BD04-491A-9130-2B0C32BFE97C}" type="presParOf" srcId="{0F944A1D-AFD0-408B-94D4-38EA7C7F384A}" destId="{2F4CD806-5D52-49BE-9D63-DE3259F540EB}" srcOrd="0" destOrd="0" presId="urn:microsoft.com/office/officeart/2005/8/layout/hierarchy2"/>
    <dgm:cxn modelId="{CB98680A-84A0-4386-AFE2-ECC68850477A}" type="presParOf" srcId="{914A8C9F-3513-4B64-81E4-8CD6404F6109}" destId="{72DB5F87-23F4-4BBC-9F9B-891069A487A1}" srcOrd="1" destOrd="0" presId="urn:microsoft.com/office/officeart/2005/8/layout/hierarchy2"/>
    <dgm:cxn modelId="{1603BD40-B6BE-4936-AA23-0B5F2AA039AD}" type="presParOf" srcId="{72DB5F87-23F4-4BBC-9F9B-891069A487A1}" destId="{CE047F36-C6CD-424D-BE12-009F0D1924DA}" srcOrd="0" destOrd="0" presId="urn:microsoft.com/office/officeart/2005/8/layout/hierarchy2"/>
    <dgm:cxn modelId="{AC9BF188-8181-4DF8-8291-B7FEE6CFB6AF}" type="presParOf" srcId="{72DB5F87-23F4-4BBC-9F9B-891069A487A1}" destId="{3FB0C26B-E171-435C-8394-526208FA38EC}" srcOrd="1" destOrd="0" presId="urn:microsoft.com/office/officeart/2005/8/layout/hierarchy2"/>
    <dgm:cxn modelId="{8D7A1B79-4ED3-4251-9599-C54C9FDE8F5B}" type="presParOf" srcId="{3FB0C26B-E171-435C-8394-526208FA38EC}" destId="{9A6E015F-429A-4871-B2A2-04C337B182C4}" srcOrd="0" destOrd="0" presId="urn:microsoft.com/office/officeart/2005/8/layout/hierarchy2"/>
    <dgm:cxn modelId="{C5BBA750-49C9-4521-98FB-6E30DE2EDB59}" type="presParOf" srcId="{9A6E015F-429A-4871-B2A2-04C337B182C4}" destId="{3B6774E3-0AC5-413C-8889-20D78E979175}" srcOrd="0" destOrd="0" presId="urn:microsoft.com/office/officeart/2005/8/layout/hierarchy2"/>
    <dgm:cxn modelId="{A5BFC0BC-766C-4B2D-B264-3326A951A4E2}" type="presParOf" srcId="{3FB0C26B-E171-435C-8394-526208FA38EC}" destId="{1C4FAB36-8540-4EB6-8281-DA7D63270500}" srcOrd="1" destOrd="0" presId="urn:microsoft.com/office/officeart/2005/8/layout/hierarchy2"/>
    <dgm:cxn modelId="{DC8E3B3B-1C9C-42FF-A385-78A8A6BEEF88}" type="presParOf" srcId="{1C4FAB36-8540-4EB6-8281-DA7D63270500}" destId="{BB82B03E-392B-4F36-AABD-349C6F6447C3}" srcOrd="0" destOrd="0" presId="urn:microsoft.com/office/officeart/2005/8/layout/hierarchy2"/>
    <dgm:cxn modelId="{61ACE253-5F80-47E9-8429-3D99A1723A0A}" type="presParOf" srcId="{1C4FAB36-8540-4EB6-8281-DA7D63270500}" destId="{17498FFE-58D8-478D-836C-1802AF45A521}" srcOrd="1" destOrd="0" presId="urn:microsoft.com/office/officeart/2005/8/layout/hierarchy2"/>
    <dgm:cxn modelId="{181DB7B7-2B06-4BEC-9F7B-814EF9A62A94}" type="presParOf" srcId="{17498FFE-58D8-478D-836C-1802AF45A521}" destId="{F5CC0228-FE48-4EAD-AB45-787770774B02}" srcOrd="0" destOrd="0" presId="urn:microsoft.com/office/officeart/2005/8/layout/hierarchy2"/>
    <dgm:cxn modelId="{9E3070A0-F275-471F-8B80-F4B5BA678016}" type="presParOf" srcId="{F5CC0228-FE48-4EAD-AB45-787770774B02}" destId="{3422B0B2-C590-4E1B-80DA-789766EB55A9}" srcOrd="0" destOrd="0" presId="urn:microsoft.com/office/officeart/2005/8/layout/hierarchy2"/>
    <dgm:cxn modelId="{BA20A118-5284-42A1-9640-69211EC58BF2}" type="presParOf" srcId="{17498FFE-58D8-478D-836C-1802AF45A521}" destId="{8180F865-50CC-48F1-B748-A2F1EAE21890}" srcOrd="1" destOrd="0" presId="urn:microsoft.com/office/officeart/2005/8/layout/hierarchy2"/>
    <dgm:cxn modelId="{C9CAFD21-5987-4831-968A-7FA7A11CB7BA}" type="presParOf" srcId="{8180F865-50CC-48F1-B748-A2F1EAE21890}" destId="{54C6AD9C-88EC-467B-B1BE-B30BC6C4681A}" srcOrd="0" destOrd="0" presId="urn:microsoft.com/office/officeart/2005/8/layout/hierarchy2"/>
    <dgm:cxn modelId="{D30526C4-1C5C-41AE-B812-96FF3DE9C7FC}" type="presParOf" srcId="{8180F865-50CC-48F1-B748-A2F1EAE21890}" destId="{1F64E29D-8195-4365-B0A1-5DE698D63CD6}" srcOrd="1" destOrd="0" presId="urn:microsoft.com/office/officeart/2005/8/layout/hierarchy2"/>
    <dgm:cxn modelId="{F6ED843C-158C-401C-A2AF-9F4BCFE559C1}" type="presParOf" srcId="{1F64E29D-8195-4365-B0A1-5DE698D63CD6}" destId="{D2CC39D7-F6BD-4AFC-89AA-BCEA79FA5C76}" srcOrd="0" destOrd="0" presId="urn:microsoft.com/office/officeart/2005/8/layout/hierarchy2"/>
    <dgm:cxn modelId="{AA4089BF-AF8C-44AA-AF8C-F0571061EE3E}" type="presParOf" srcId="{D2CC39D7-F6BD-4AFC-89AA-BCEA79FA5C76}" destId="{B9072125-3E2E-4AAD-8AD5-2BE5D7959BE5}" srcOrd="0" destOrd="0" presId="urn:microsoft.com/office/officeart/2005/8/layout/hierarchy2"/>
    <dgm:cxn modelId="{50E83AF5-1D10-4FA9-B741-EC52F7DA588D}" type="presParOf" srcId="{1F64E29D-8195-4365-B0A1-5DE698D63CD6}" destId="{2550BE90-09EF-4D3B-97D1-09E624A1C89E}" srcOrd="1" destOrd="0" presId="urn:microsoft.com/office/officeart/2005/8/layout/hierarchy2"/>
    <dgm:cxn modelId="{4607B98C-326F-4E58-945F-27DD9BB01E8C}" type="presParOf" srcId="{2550BE90-09EF-4D3B-97D1-09E624A1C89E}" destId="{2536329B-E54B-4131-9452-EB93C9E52704}" srcOrd="0" destOrd="0" presId="urn:microsoft.com/office/officeart/2005/8/layout/hierarchy2"/>
    <dgm:cxn modelId="{D8E168F4-0007-4069-923C-414645446D1E}" type="presParOf" srcId="{2550BE90-09EF-4D3B-97D1-09E624A1C89E}" destId="{22F0BB41-10E9-4236-9FCA-497CB26C17CF}" srcOrd="1" destOrd="0" presId="urn:microsoft.com/office/officeart/2005/8/layout/hierarchy2"/>
  </dgm:cxnLst>
  <dgm:bg>
    <a:solidFill>
      <a:schemeClr val="bg1">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FC1B5-B6BD-42EA-BA9B-76B20F77E2FE}">
      <dsp:nvSpPr>
        <dsp:cNvPr id="0" name=""/>
        <dsp:cNvSpPr/>
      </dsp:nvSpPr>
      <dsp:spPr>
        <a:xfrm>
          <a:off x="156685" y="1032903"/>
          <a:ext cx="1345187" cy="1202515"/>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a:latin typeface="Arial" panose="020B0604020202020204" pitchFamily="34" charset="0"/>
              <a:cs typeface="Arial" panose="020B0604020202020204" pitchFamily="34" charset="0"/>
            </a:rPr>
            <a:t>Drop Regulations Programme</a:t>
          </a:r>
        </a:p>
      </dsp:txBody>
      <dsp:txXfrm>
        <a:off x="191905" y="1068123"/>
        <a:ext cx="1274747" cy="1132075"/>
      </dsp:txXfrm>
    </dsp:sp>
    <dsp:sp modelId="{73EAF7E3-098E-446C-A0E8-5707EE3ABB5C}">
      <dsp:nvSpPr>
        <dsp:cNvPr id="0" name=""/>
        <dsp:cNvSpPr/>
      </dsp:nvSpPr>
      <dsp:spPr>
        <a:xfrm rot="17777203">
          <a:off x="1277451" y="1257155"/>
          <a:ext cx="805622" cy="31697"/>
        </a:xfrm>
        <a:custGeom>
          <a:avLst/>
          <a:gdLst/>
          <a:ahLst/>
          <a:cxnLst/>
          <a:rect l="0" t="0" r="0" b="0"/>
          <a:pathLst>
            <a:path>
              <a:moveTo>
                <a:pt x="0" y="15848"/>
              </a:moveTo>
              <a:lnTo>
                <a:pt x="805622" y="1584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ZA" sz="1400" kern="1200">
            <a:latin typeface="Arial" panose="020B0604020202020204" pitchFamily="34" charset="0"/>
            <a:cs typeface="Arial" panose="020B0604020202020204" pitchFamily="34" charset="0"/>
          </a:endParaRPr>
        </a:p>
      </dsp:txBody>
      <dsp:txXfrm>
        <a:off x="1660122" y="1252864"/>
        <a:ext cx="40281" cy="40281"/>
      </dsp:txXfrm>
    </dsp:sp>
    <dsp:sp modelId="{AECFE8E5-D316-47DF-BA5F-6F9B210981E6}">
      <dsp:nvSpPr>
        <dsp:cNvPr id="0" name=""/>
        <dsp:cNvSpPr/>
      </dsp:nvSpPr>
      <dsp:spPr>
        <a:xfrm>
          <a:off x="1858653" y="566975"/>
          <a:ext cx="1114451" cy="689745"/>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Incentive-based regulation</a:t>
          </a:r>
        </a:p>
      </dsp:txBody>
      <dsp:txXfrm>
        <a:off x="1878855" y="587177"/>
        <a:ext cx="1074047" cy="649341"/>
      </dsp:txXfrm>
    </dsp:sp>
    <dsp:sp modelId="{5DA321B3-AC2F-46AB-B0D7-DC0E76F30C4E}">
      <dsp:nvSpPr>
        <dsp:cNvPr id="0" name=""/>
        <dsp:cNvSpPr/>
      </dsp:nvSpPr>
      <dsp:spPr>
        <a:xfrm rot="35058">
          <a:off x="2973095" y="897749"/>
          <a:ext cx="343146" cy="31697"/>
        </a:xfrm>
        <a:custGeom>
          <a:avLst/>
          <a:gdLst/>
          <a:ahLst/>
          <a:cxnLst/>
          <a:rect l="0" t="0" r="0" b="0"/>
          <a:pathLst>
            <a:path>
              <a:moveTo>
                <a:pt x="0" y="15848"/>
              </a:moveTo>
              <a:lnTo>
                <a:pt x="343146" y="1584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ZA" sz="1400" kern="1200">
            <a:latin typeface="Arial" panose="020B0604020202020204" pitchFamily="34" charset="0"/>
            <a:cs typeface="Arial" panose="020B0604020202020204" pitchFamily="34" charset="0"/>
          </a:endParaRPr>
        </a:p>
      </dsp:txBody>
      <dsp:txXfrm>
        <a:off x="3136089" y="905019"/>
        <a:ext cx="17157" cy="17157"/>
      </dsp:txXfrm>
    </dsp:sp>
    <dsp:sp modelId="{18DC4F4B-47D7-4426-99AA-145C11495BB2}">
      <dsp:nvSpPr>
        <dsp:cNvPr id="0" name=""/>
        <dsp:cNvSpPr/>
      </dsp:nvSpPr>
      <dsp:spPr>
        <a:xfrm>
          <a:off x="3316232" y="535645"/>
          <a:ext cx="1349901" cy="759403"/>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Drop assessment against KPAs</a:t>
          </a:r>
        </a:p>
      </dsp:txBody>
      <dsp:txXfrm>
        <a:off x="3338474" y="557887"/>
        <a:ext cx="1305417" cy="714919"/>
      </dsp:txXfrm>
    </dsp:sp>
    <dsp:sp modelId="{B14D228C-E4E9-472E-9E36-21C292F229A8}">
      <dsp:nvSpPr>
        <dsp:cNvPr id="0" name=""/>
        <dsp:cNvSpPr/>
      </dsp:nvSpPr>
      <dsp:spPr>
        <a:xfrm rot="21580045">
          <a:off x="4666130" y="898069"/>
          <a:ext cx="492473" cy="31697"/>
        </a:xfrm>
        <a:custGeom>
          <a:avLst/>
          <a:gdLst/>
          <a:ahLst/>
          <a:cxnLst/>
          <a:rect l="0" t="0" r="0" b="0"/>
          <a:pathLst>
            <a:path>
              <a:moveTo>
                <a:pt x="0" y="15848"/>
              </a:moveTo>
              <a:lnTo>
                <a:pt x="492473" y="1584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ZA" sz="1400" kern="1200">
            <a:latin typeface="Arial" panose="020B0604020202020204" pitchFamily="34" charset="0"/>
            <a:cs typeface="Arial" panose="020B0604020202020204" pitchFamily="34" charset="0"/>
          </a:endParaRPr>
        </a:p>
      </dsp:txBody>
      <dsp:txXfrm>
        <a:off x="4900054" y="901606"/>
        <a:ext cx="24623" cy="24623"/>
      </dsp:txXfrm>
    </dsp:sp>
    <dsp:sp modelId="{7D1E9F4B-811D-41EA-97EE-864CE86DBF94}">
      <dsp:nvSpPr>
        <dsp:cNvPr id="0" name=""/>
        <dsp:cNvSpPr/>
      </dsp:nvSpPr>
      <dsp:spPr>
        <a:xfrm>
          <a:off x="5158599" y="382199"/>
          <a:ext cx="1966839" cy="1060578"/>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a:latin typeface="Arial" panose="020B0604020202020204" pitchFamily="34" charset="0"/>
              <a:cs typeface="Arial" panose="020B0604020202020204" pitchFamily="34" charset="0"/>
            </a:rPr>
            <a:t>Compliance against set criteria which includes risk-management</a:t>
          </a:r>
        </a:p>
      </dsp:txBody>
      <dsp:txXfrm>
        <a:off x="5189662" y="413262"/>
        <a:ext cx="1904713" cy="998452"/>
      </dsp:txXfrm>
    </dsp:sp>
    <dsp:sp modelId="{7106DD8E-A7E4-403C-B4AC-F6092E3131D6}">
      <dsp:nvSpPr>
        <dsp:cNvPr id="0" name=""/>
        <dsp:cNvSpPr/>
      </dsp:nvSpPr>
      <dsp:spPr>
        <a:xfrm rot="21599958">
          <a:off x="7125438" y="896637"/>
          <a:ext cx="455899" cy="31697"/>
        </a:xfrm>
        <a:custGeom>
          <a:avLst/>
          <a:gdLst/>
          <a:ahLst/>
          <a:cxnLst/>
          <a:rect l="0" t="0" r="0" b="0"/>
          <a:pathLst>
            <a:path>
              <a:moveTo>
                <a:pt x="0" y="15848"/>
              </a:moveTo>
              <a:lnTo>
                <a:pt x="455899" y="1584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ZA" sz="1400" kern="1200">
            <a:latin typeface="Arial" panose="020B0604020202020204" pitchFamily="34" charset="0"/>
            <a:cs typeface="Arial" panose="020B0604020202020204" pitchFamily="34" charset="0"/>
          </a:endParaRPr>
        </a:p>
      </dsp:txBody>
      <dsp:txXfrm>
        <a:off x="7341991" y="901089"/>
        <a:ext cx="22794" cy="22794"/>
      </dsp:txXfrm>
    </dsp:sp>
    <dsp:sp modelId="{7584CF44-8D08-4B88-93D4-3C080EB43C66}">
      <dsp:nvSpPr>
        <dsp:cNvPr id="0" name=""/>
        <dsp:cNvSpPr/>
      </dsp:nvSpPr>
      <dsp:spPr>
        <a:xfrm>
          <a:off x="7581338" y="392907"/>
          <a:ext cx="2822370" cy="1039153"/>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Measures the performance and subsequently rewards (or penalises) Water Service Institutions’ performance </a:t>
          </a:r>
        </a:p>
      </dsp:txBody>
      <dsp:txXfrm>
        <a:off x="7611774" y="423343"/>
        <a:ext cx="2761498" cy="978281"/>
      </dsp:txXfrm>
    </dsp:sp>
    <dsp:sp modelId="{4E87485C-03BC-4C8A-BD8F-62431BE88366}">
      <dsp:nvSpPr>
        <dsp:cNvPr id="0" name=""/>
        <dsp:cNvSpPr/>
      </dsp:nvSpPr>
      <dsp:spPr>
        <a:xfrm rot="21144016">
          <a:off x="10402433" y="877438"/>
          <a:ext cx="290301" cy="31697"/>
        </a:xfrm>
        <a:custGeom>
          <a:avLst/>
          <a:gdLst/>
          <a:ahLst/>
          <a:cxnLst/>
          <a:rect l="0" t="0" r="0" b="0"/>
          <a:pathLst>
            <a:path>
              <a:moveTo>
                <a:pt x="0" y="15848"/>
              </a:moveTo>
              <a:lnTo>
                <a:pt x="290301" y="1584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0540327" y="886029"/>
        <a:ext cx="14515" cy="14515"/>
      </dsp:txXfrm>
    </dsp:sp>
    <dsp:sp modelId="{32DCB79B-FFAC-466D-BC64-FCA738218402}">
      <dsp:nvSpPr>
        <dsp:cNvPr id="0" name=""/>
        <dsp:cNvSpPr/>
      </dsp:nvSpPr>
      <dsp:spPr>
        <a:xfrm>
          <a:off x="10691460" y="595478"/>
          <a:ext cx="1114451" cy="557225"/>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kern="1200">
              <a:latin typeface="Arial" panose="020B0604020202020204" pitchFamily="34" charset="0"/>
              <a:cs typeface="Arial" panose="020B0604020202020204" pitchFamily="34" charset="0"/>
            </a:rPr>
            <a:t>Full report</a:t>
          </a:r>
        </a:p>
      </dsp:txBody>
      <dsp:txXfrm>
        <a:off x="10707781" y="611799"/>
        <a:ext cx="1081809" cy="524583"/>
      </dsp:txXfrm>
    </dsp:sp>
    <dsp:sp modelId="{667D4BF0-438C-4299-A2ED-3F414472F9E9}">
      <dsp:nvSpPr>
        <dsp:cNvPr id="0" name=""/>
        <dsp:cNvSpPr/>
      </dsp:nvSpPr>
      <dsp:spPr>
        <a:xfrm rot="3630903">
          <a:off x="1317824" y="1933808"/>
          <a:ext cx="724876" cy="31697"/>
        </a:xfrm>
        <a:custGeom>
          <a:avLst/>
          <a:gdLst/>
          <a:ahLst/>
          <a:cxnLst/>
          <a:rect l="0" t="0" r="0" b="0"/>
          <a:pathLst>
            <a:path>
              <a:moveTo>
                <a:pt x="0" y="15848"/>
              </a:moveTo>
              <a:lnTo>
                <a:pt x="724876" y="1584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ZA" sz="1400" kern="1200">
            <a:latin typeface="Arial" panose="020B0604020202020204" pitchFamily="34" charset="0"/>
            <a:cs typeface="Arial" panose="020B0604020202020204" pitchFamily="34" charset="0"/>
          </a:endParaRPr>
        </a:p>
      </dsp:txBody>
      <dsp:txXfrm>
        <a:off x="1662140" y="1931535"/>
        <a:ext cx="36243" cy="36243"/>
      </dsp:txXfrm>
    </dsp:sp>
    <dsp:sp modelId="{B16DC5CD-64F7-4127-BE92-2616E4664CBF}">
      <dsp:nvSpPr>
        <dsp:cNvPr id="0" name=""/>
        <dsp:cNvSpPr/>
      </dsp:nvSpPr>
      <dsp:spPr>
        <a:xfrm>
          <a:off x="1858653" y="1953648"/>
          <a:ext cx="1114451" cy="623011"/>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a:latin typeface="Arial" panose="020B0604020202020204" pitchFamily="34" charset="0"/>
              <a:cs typeface="Arial" panose="020B0604020202020204" pitchFamily="34" charset="0"/>
            </a:rPr>
            <a:t>Risk-based regulation </a:t>
          </a:r>
        </a:p>
      </dsp:txBody>
      <dsp:txXfrm>
        <a:off x="1876900" y="1971895"/>
        <a:ext cx="1077957" cy="586517"/>
      </dsp:txXfrm>
    </dsp:sp>
    <dsp:sp modelId="{0F944A1D-AFD0-408B-94D4-38EA7C7F384A}">
      <dsp:nvSpPr>
        <dsp:cNvPr id="0" name=""/>
        <dsp:cNvSpPr/>
      </dsp:nvSpPr>
      <dsp:spPr>
        <a:xfrm rot="142095">
          <a:off x="2972970" y="2255792"/>
          <a:ext cx="313930" cy="31697"/>
        </a:xfrm>
        <a:custGeom>
          <a:avLst/>
          <a:gdLst/>
          <a:ahLst/>
          <a:cxnLst/>
          <a:rect l="0" t="0" r="0" b="0"/>
          <a:pathLst>
            <a:path>
              <a:moveTo>
                <a:pt x="0" y="15848"/>
              </a:moveTo>
              <a:lnTo>
                <a:pt x="313930" y="1584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ZA" sz="1400" kern="1200">
            <a:latin typeface="Arial" panose="020B0604020202020204" pitchFamily="34" charset="0"/>
            <a:cs typeface="Arial" panose="020B0604020202020204" pitchFamily="34" charset="0"/>
          </a:endParaRPr>
        </a:p>
      </dsp:txBody>
      <dsp:txXfrm>
        <a:off x="3122087" y="2263792"/>
        <a:ext cx="15696" cy="15696"/>
      </dsp:txXfrm>
    </dsp:sp>
    <dsp:sp modelId="{CE047F36-C6CD-424D-BE12-009F0D1924DA}">
      <dsp:nvSpPr>
        <dsp:cNvPr id="0" name=""/>
        <dsp:cNvSpPr/>
      </dsp:nvSpPr>
      <dsp:spPr>
        <a:xfrm>
          <a:off x="3286766" y="1892287"/>
          <a:ext cx="1459362" cy="771679"/>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Critical Risk Rating (CRR)</a:t>
          </a:r>
        </a:p>
      </dsp:txBody>
      <dsp:txXfrm>
        <a:off x="3309368" y="1914889"/>
        <a:ext cx="1414158" cy="726475"/>
      </dsp:txXfrm>
    </dsp:sp>
    <dsp:sp modelId="{9A6E015F-429A-4871-B2A2-04C337B182C4}">
      <dsp:nvSpPr>
        <dsp:cNvPr id="0" name=""/>
        <dsp:cNvSpPr/>
      </dsp:nvSpPr>
      <dsp:spPr>
        <a:xfrm rot="21491087">
          <a:off x="4746006" y="2254488"/>
          <a:ext cx="491853" cy="31697"/>
        </a:xfrm>
        <a:custGeom>
          <a:avLst/>
          <a:gdLst/>
          <a:ahLst/>
          <a:cxnLst/>
          <a:rect l="0" t="0" r="0" b="0"/>
          <a:pathLst>
            <a:path>
              <a:moveTo>
                <a:pt x="0" y="15848"/>
              </a:moveTo>
              <a:lnTo>
                <a:pt x="491853" y="1584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ZA" sz="1400" kern="1200">
            <a:latin typeface="Arial" panose="020B0604020202020204" pitchFamily="34" charset="0"/>
            <a:cs typeface="Arial" panose="020B0604020202020204" pitchFamily="34" charset="0"/>
          </a:endParaRPr>
        </a:p>
      </dsp:txBody>
      <dsp:txXfrm>
        <a:off x="4979636" y="2258040"/>
        <a:ext cx="24592" cy="24592"/>
      </dsp:txXfrm>
    </dsp:sp>
    <dsp:sp modelId="{BB82B03E-392B-4F36-AABD-349C6F6447C3}">
      <dsp:nvSpPr>
        <dsp:cNvPr id="0" name=""/>
        <dsp:cNvSpPr/>
      </dsp:nvSpPr>
      <dsp:spPr>
        <a:xfrm>
          <a:off x="5237736" y="1802373"/>
          <a:ext cx="1951526" cy="920347"/>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a:latin typeface="Arial" panose="020B0604020202020204" pitchFamily="34" charset="0"/>
              <a:cs typeface="Arial" panose="020B0604020202020204" pitchFamily="34" charset="0"/>
            </a:rPr>
            <a:t>Assessment of key critical risk areas</a:t>
          </a:r>
        </a:p>
      </dsp:txBody>
      <dsp:txXfrm>
        <a:off x="5264692" y="1829329"/>
        <a:ext cx="1897614" cy="866435"/>
      </dsp:txXfrm>
    </dsp:sp>
    <dsp:sp modelId="{F5CC0228-FE48-4EAD-AB45-787770774B02}">
      <dsp:nvSpPr>
        <dsp:cNvPr id="0" name=""/>
        <dsp:cNvSpPr/>
      </dsp:nvSpPr>
      <dsp:spPr>
        <a:xfrm rot="114466">
          <a:off x="7189131" y="2254627"/>
          <a:ext cx="476368" cy="31697"/>
        </a:xfrm>
        <a:custGeom>
          <a:avLst/>
          <a:gdLst/>
          <a:ahLst/>
          <a:cxnLst/>
          <a:rect l="0" t="0" r="0" b="0"/>
          <a:pathLst>
            <a:path>
              <a:moveTo>
                <a:pt x="0" y="15848"/>
              </a:moveTo>
              <a:lnTo>
                <a:pt x="476368" y="1584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ZA" sz="1400" kern="1200">
            <a:latin typeface="Arial" panose="020B0604020202020204" pitchFamily="34" charset="0"/>
            <a:cs typeface="Arial" panose="020B0604020202020204" pitchFamily="34" charset="0"/>
          </a:endParaRPr>
        </a:p>
      </dsp:txBody>
      <dsp:txXfrm>
        <a:off x="7415406" y="2258566"/>
        <a:ext cx="23818" cy="23818"/>
      </dsp:txXfrm>
    </dsp:sp>
    <dsp:sp modelId="{54C6AD9C-88EC-467B-B1BE-B30BC6C4681A}">
      <dsp:nvSpPr>
        <dsp:cNvPr id="0" name=""/>
        <dsp:cNvSpPr/>
      </dsp:nvSpPr>
      <dsp:spPr>
        <a:xfrm>
          <a:off x="7665368" y="1831800"/>
          <a:ext cx="2569757" cy="893210"/>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8890" rIns="36000" bIns="8890"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Arial" panose="020B0604020202020204" pitchFamily="34" charset="0"/>
              <a:cs typeface="Arial" panose="020B0604020202020204" pitchFamily="34" charset="0"/>
            </a:rPr>
            <a:t>Allows Water Services Institutions to identify, quantify and manage the risks</a:t>
          </a:r>
        </a:p>
      </dsp:txBody>
      <dsp:txXfrm>
        <a:off x="7691529" y="1857961"/>
        <a:ext cx="2517435" cy="840888"/>
      </dsp:txXfrm>
    </dsp:sp>
    <dsp:sp modelId="{D2CC39D7-F6BD-4AFC-89AA-BCEA79FA5C76}">
      <dsp:nvSpPr>
        <dsp:cNvPr id="0" name=""/>
        <dsp:cNvSpPr/>
      </dsp:nvSpPr>
      <dsp:spPr>
        <a:xfrm rot="21566196">
          <a:off x="10235114" y="2260182"/>
          <a:ext cx="482814" cy="31697"/>
        </a:xfrm>
        <a:custGeom>
          <a:avLst/>
          <a:gdLst/>
          <a:ahLst/>
          <a:cxnLst/>
          <a:rect l="0" t="0" r="0" b="0"/>
          <a:pathLst>
            <a:path>
              <a:moveTo>
                <a:pt x="0" y="15848"/>
              </a:moveTo>
              <a:lnTo>
                <a:pt x="482814" y="15848"/>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0464451" y="2263961"/>
        <a:ext cx="24140" cy="24140"/>
      </dsp:txXfrm>
    </dsp:sp>
    <dsp:sp modelId="{2536329B-E54B-4131-9452-EB93C9E52704}">
      <dsp:nvSpPr>
        <dsp:cNvPr id="0" name=""/>
        <dsp:cNvSpPr/>
      </dsp:nvSpPr>
      <dsp:spPr>
        <a:xfrm>
          <a:off x="10717917" y="1912971"/>
          <a:ext cx="1114451" cy="721373"/>
        </a:xfrm>
        <a:prstGeom prst="roundRect">
          <a:avLst>
            <a:gd name="adj" fmla="val 1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ZA" sz="1400" kern="1200">
              <a:latin typeface="Arial" panose="020B0604020202020204" pitchFamily="34" charset="0"/>
              <a:cs typeface="Arial" panose="020B0604020202020204" pitchFamily="34" charset="0"/>
            </a:rPr>
            <a:t>Progress Assessment Report</a:t>
          </a:r>
        </a:p>
      </dsp:txBody>
      <dsp:txXfrm>
        <a:off x="10739045" y="1934099"/>
        <a:ext cx="1072195" cy="6791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0.14573</cdr:x>
      <cdr:y>0</cdr:y>
    </cdr:from>
    <cdr:to>
      <cdr:x>1</cdr:x>
      <cdr:y>0.12697</cdr:y>
    </cdr:to>
    <cdr:sp macro="" textlink="">
      <cdr:nvSpPr>
        <cdr:cNvPr id="2" name="TextBox 1"/>
        <cdr:cNvSpPr txBox="1"/>
      </cdr:nvSpPr>
      <cdr:spPr>
        <a:xfrm xmlns:a="http://schemas.openxmlformats.org/drawingml/2006/main">
          <a:off x="421877" y="0"/>
          <a:ext cx="2473042" cy="3105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0.12483</cdr:x>
      <cdr:y>0</cdr:y>
    </cdr:from>
    <cdr:to>
      <cdr:x>0.9791</cdr:x>
      <cdr:y>0.12697</cdr:y>
    </cdr:to>
    <cdr:sp macro="" textlink="">
      <cdr:nvSpPr>
        <cdr:cNvPr id="2" name="TextBox 1"/>
        <cdr:cNvSpPr txBox="1"/>
      </cdr:nvSpPr>
      <cdr:spPr>
        <a:xfrm xmlns:a="http://schemas.openxmlformats.org/drawingml/2006/main">
          <a:off x="536303" y="-1548678"/>
          <a:ext cx="3670171" cy="4390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0.07116</cdr:x>
      <cdr:y>0</cdr:y>
    </cdr:from>
    <cdr:to>
      <cdr:x>0.95545</cdr:x>
      <cdr:y>0.18182</cdr:y>
    </cdr:to>
    <cdr:sp macro="" textlink="">
      <cdr:nvSpPr>
        <cdr:cNvPr id="2" name="TextBox 1"/>
        <cdr:cNvSpPr txBox="1"/>
      </cdr:nvSpPr>
      <cdr:spPr>
        <a:xfrm xmlns:a="http://schemas.openxmlformats.org/drawingml/2006/main">
          <a:off x="172669" y="0"/>
          <a:ext cx="2145725" cy="419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800" b="1" dirty="0"/>
            <a:t> Chemical Compliance</a:t>
          </a:r>
        </a:p>
      </cdr:txBody>
    </cdr:sp>
  </cdr:relSizeAnchor>
</c:userShapes>
</file>

<file path=ppt/drawings/drawing4.xml><?xml version="1.0" encoding="utf-8"?>
<c:userShapes xmlns:c="http://schemas.openxmlformats.org/drawingml/2006/chart">
  <cdr:relSizeAnchor xmlns:cdr="http://schemas.openxmlformats.org/drawingml/2006/chartDrawing">
    <cdr:from>
      <cdr:x>0.07116</cdr:x>
      <cdr:y>0</cdr:y>
    </cdr:from>
    <cdr:to>
      <cdr:x>0.95545</cdr:x>
      <cdr:y>0.18182</cdr:y>
    </cdr:to>
    <cdr:sp macro="" textlink="">
      <cdr:nvSpPr>
        <cdr:cNvPr id="2" name="TextBox 1"/>
        <cdr:cNvSpPr txBox="1"/>
      </cdr:nvSpPr>
      <cdr:spPr>
        <a:xfrm xmlns:a="http://schemas.openxmlformats.org/drawingml/2006/main">
          <a:off x="172669" y="0"/>
          <a:ext cx="2145725" cy="419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ZA" sz="1800" b="1" dirty="0"/>
            <a:t>Microbiological Compliance</a:t>
          </a:r>
        </a:p>
      </cdr:txBody>
    </cdr:sp>
  </cdr:relSizeAnchor>
</c:userShapes>
</file>

<file path=ppt/drawings/drawing5.xml><?xml version="1.0" encoding="utf-8"?>
<c:userShapes xmlns:c="http://schemas.openxmlformats.org/drawingml/2006/chart">
  <cdr:relSizeAnchor xmlns:cdr="http://schemas.openxmlformats.org/drawingml/2006/chartDrawing">
    <cdr:from>
      <cdr:x>0.00321</cdr:x>
      <cdr:y>0.25</cdr:y>
    </cdr:from>
    <cdr:to>
      <cdr:x>0.03721</cdr:x>
      <cdr:y>0.58157</cdr:y>
    </cdr:to>
    <cdr:sp macro="" textlink="">
      <cdr:nvSpPr>
        <cdr:cNvPr id="3" name="TextBox 1"/>
        <cdr:cNvSpPr txBox="1"/>
      </cdr:nvSpPr>
      <cdr:spPr>
        <a:xfrm xmlns:a="http://schemas.openxmlformats.org/drawingml/2006/main">
          <a:off x="36335" y="1292703"/>
          <a:ext cx="385487" cy="1714454"/>
        </a:xfrm>
        <a:prstGeom xmlns:a="http://schemas.openxmlformats.org/drawingml/2006/main" prst="rect">
          <a:avLst/>
        </a:prstGeom>
      </cdr:spPr>
      <cdr:txBody>
        <a:bodyPr xmlns:a="http://schemas.openxmlformats.org/drawingml/2006/main" vertOverflow="clip" vert="vert270" wrap="none" rtlCol="0" anchor="ctr"/>
        <a:lstStyle xmlns:a="http://schemas.openxmlformats.org/drawingml/2006/main"/>
        <a:p xmlns:a="http://schemas.openxmlformats.org/drawingml/2006/main">
          <a:r>
            <a:rPr lang="en-ZA" sz="900" b="1" dirty="0"/>
            <a:t>No. of WWTPs</a:t>
          </a:r>
        </a:p>
      </cdr:txBody>
    </cdr:sp>
  </cdr:relSizeAnchor>
  <cdr:relSizeAnchor xmlns:cdr="http://schemas.openxmlformats.org/drawingml/2006/chartDrawing">
    <cdr:from>
      <cdr:x>0</cdr:x>
      <cdr:y>0</cdr:y>
    </cdr:from>
    <cdr:to>
      <cdr:x>0.00256</cdr:x>
      <cdr:y>0.00472</cdr:y>
    </cdr:to>
    <cdr:pic>
      <cdr:nvPicPr>
        <cdr:cNvPr id="11" name="chart">
          <a:extLst xmlns:a="http://schemas.openxmlformats.org/drawingml/2006/main">
            <a:ext uri="{FF2B5EF4-FFF2-40B4-BE49-F238E27FC236}">
              <a16:creationId xmlns:a16="http://schemas.microsoft.com/office/drawing/2014/main" id="{6FA953E5-8820-4052-A6F6-C84883DBF95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0.00256</cdr:x>
      <cdr:y>0.00472</cdr:y>
    </cdr:to>
    <cdr:pic>
      <cdr:nvPicPr>
        <cdr:cNvPr id="12" name="chart">
          <a:extLst xmlns:a="http://schemas.openxmlformats.org/drawingml/2006/main">
            <a:ext uri="{FF2B5EF4-FFF2-40B4-BE49-F238E27FC236}">
              <a16:creationId xmlns:a16="http://schemas.microsoft.com/office/drawing/2014/main" id="{7D375489-F5D4-46BF-9D63-187946C18B9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0.00256</cdr:x>
      <cdr:y>0.00472</cdr:y>
    </cdr:to>
    <cdr:pic>
      <cdr:nvPicPr>
        <cdr:cNvPr id="22" name="chart">
          <a:extLst xmlns:a="http://schemas.openxmlformats.org/drawingml/2006/main">
            <a:ext uri="{FF2B5EF4-FFF2-40B4-BE49-F238E27FC236}">
              <a16:creationId xmlns:a16="http://schemas.microsoft.com/office/drawing/2014/main" id="{FB741BB7-2D3E-4F17-BB96-5B103C6566E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0.00256</cdr:x>
      <cdr:y>0.00472</cdr:y>
    </cdr:to>
    <cdr:pic>
      <cdr:nvPicPr>
        <cdr:cNvPr id="23" name="chart">
          <a:extLst xmlns:a="http://schemas.openxmlformats.org/drawingml/2006/main">
            <a:ext uri="{FF2B5EF4-FFF2-40B4-BE49-F238E27FC236}">
              <a16:creationId xmlns:a16="http://schemas.microsoft.com/office/drawing/2014/main" id="{81DF73BD-620E-4BF8-BF63-947CA53B2CA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0.69841</cdr:x>
      <cdr:y>0</cdr:y>
    </cdr:from>
    <cdr:to>
      <cdr:x>1</cdr:x>
      <cdr:y>0.14239</cdr:y>
    </cdr:to>
    <cdr:pic>
      <cdr:nvPicPr>
        <cdr:cNvPr id="2" name="Picture 1">
          <a:extLst xmlns:a="http://schemas.openxmlformats.org/drawingml/2006/main">
            <a:ext uri="{FF2B5EF4-FFF2-40B4-BE49-F238E27FC236}">
              <a16:creationId xmlns:a16="http://schemas.microsoft.com/office/drawing/2014/main" id="{3E918141-CEE7-FA1F-72A6-0FC169908B6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screen">
          <a:extLst>
            <a:ext uri="{28A0092B-C50C-407E-A947-70E740481C1C}">
              <a14:useLocalDpi xmlns:a14="http://schemas.microsoft.com/office/drawing/2010/main"/>
            </a:ext>
          </a:extLst>
        </a:blip>
        <a:srcRect xmlns:a="http://schemas.openxmlformats.org/drawingml/2006/main"/>
        <a:stretch xmlns:a="http://schemas.openxmlformats.org/drawingml/2006/main">
          <a:fillRect/>
        </a:stretch>
      </cdr:blipFill>
      <cdr:spPr bwMode="auto">
        <a:xfrm xmlns:a="http://schemas.openxmlformats.org/drawingml/2006/main">
          <a:off x="4251275" y="-3436454"/>
          <a:ext cx="1835785" cy="358775"/>
        </a:xfrm>
        <a:prstGeom xmlns:a="http://schemas.openxmlformats.org/drawingml/2006/main" prst="rect">
          <a:avLst/>
        </a:prstGeom>
        <a:noFill xmlns:a="http://schemas.openxmlformats.org/drawingml/2006/main"/>
      </cdr:spPr>
    </cdr:pic>
  </cdr:relSizeAnchor>
</c:userShapes>
</file>

<file path=ppt/drawings/drawing6.xml><?xml version="1.0" encoding="utf-8"?>
<c:userShapes xmlns:c="http://schemas.openxmlformats.org/drawingml/2006/chart">
  <cdr:relSizeAnchor xmlns:cdr="http://schemas.openxmlformats.org/drawingml/2006/chartDrawing">
    <cdr:from>
      <cdr:x>0.0076</cdr:x>
      <cdr:y>0.20357</cdr:y>
    </cdr:from>
    <cdr:to>
      <cdr:x>0.03565</cdr:x>
      <cdr:y>0.77153</cdr:y>
    </cdr:to>
    <cdr:sp macro="" textlink="">
      <cdr:nvSpPr>
        <cdr:cNvPr id="2" name="TextBox 1"/>
        <cdr:cNvSpPr txBox="1"/>
      </cdr:nvSpPr>
      <cdr:spPr>
        <a:xfrm xmlns:a="http://schemas.openxmlformats.org/drawingml/2006/main" rot="16200000">
          <a:off x="-1096960" y="2155897"/>
          <a:ext cx="2704219" cy="3309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400" b="1" dirty="0"/>
            <a:t>Risk Profile - %</a:t>
          </a:r>
          <a:r>
            <a:rPr lang="en-US" sz="1400" b="1" baseline="0" dirty="0"/>
            <a:t> </a:t>
          </a:r>
          <a:r>
            <a:rPr lang="en-US" sz="1400" b="1" dirty="0"/>
            <a:t>CRR/CRRmax</a:t>
          </a:r>
        </a:p>
      </cdr:txBody>
    </cdr:sp>
  </cdr:relSizeAnchor>
  <cdr:relSizeAnchor xmlns:cdr="http://schemas.openxmlformats.org/drawingml/2006/chartDrawing">
    <cdr:from>
      <cdr:x>0.29969</cdr:x>
      <cdr:y>0.01617</cdr:y>
    </cdr:from>
    <cdr:to>
      <cdr:x>0.73339</cdr:x>
      <cdr:y>0.09193</cdr:y>
    </cdr:to>
    <cdr:sp macro="" textlink="">
      <cdr:nvSpPr>
        <cdr:cNvPr id="7" name="TextBox 1"/>
        <cdr:cNvSpPr txBox="1"/>
      </cdr:nvSpPr>
      <cdr:spPr>
        <a:xfrm xmlns:a="http://schemas.openxmlformats.org/drawingml/2006/main">
          <a:off x="2333624" y="71438"/>
          <a:ext cx="3377047" cy="33465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2024/01/19</a:t>
            </a:fld>
            <a:endParaRPr lang="en-ZA"/>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01/19/2024</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D96E21E-6D6E-4520-83B0-34502777460E}"/>
              </a:ext>
            </a:extLst>
          </p:cNvPr>
          <p:cNvSpPr>
            <a:spLocks noGrp="1" noRot="1" noChangeAspect="1" noChangeArrowheads="1" noTextEdit="1"/>
          </p:cNvSpPr>
          <p:nvPr>
            <p:ph type="sldImg"/>
          </p:nvPr>
        </p:nvSpPr>
        <p:spPr>
          <a:xfrm>
            <a:off x="109538" y="757238"/>
            <a:ext cx="6729412" cy="3784600"/>
          </a:xfrm>
          <a:ln/>
        </p:spPr>
      </p:sp>
      <p:sp>
        <p:nvSpPr>
          <p:cNvPr id="14339" name="Rectangle 3">
            <a:extLst>
              <a:ext uri="{FF2B5EF4-FFF2-40B4-BE49-F238E27FC236}">
                <a16:creationId xmlns:a16="http://schemas.microsoft.com/office/drawing/2014/main" id="{A96C6B58-BCE4-4249-BE44-14A5AC5A7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40B9556E-22B1-44D2-893A-AE4A2EDA7784}"/>
              </a:ext>
            </a:extLst>
          </p:cNvPr>
          <p:cNvSpPr>
            <a:spLocks noGrp="1"/>
          </p:cNvSpPr>
          <p:nvPr>
            <p:ph type="ftr" sz="quarter" idx="4"/>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03F3B-6ECC-475E-BE81-A32D449A22DB}" type="slidenum">
              <a:rPr lang="en-VI" smtClean="0"/>
              <a:t>8</a:t>
            </a:fld>
            <a:endParaRPr lang="en-VI"/>
          </a:p>
        </p:txBody>
      </p:sp>
    </p:spTree>
    <p:extLst>
      <p:ext uri="{BB962C8B-B14F-4D97-AF65-F5344CB8AC3E}">
        <p14:creationId xmlns:p14="http://schemas.microsoft.com/office/powerpoint/2010/main" val="373982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03F3B-6ECC-475E-BE81-A32D449A22DB}" type="slidenum">
              <a:rPr lang="en-VI" smtClean="0"/>
              <a:t>11</a:t>
            </a:fld>
            <a:endParaRPr lang="en-VI"/>
          </a:p>
        </p:txBody>
      </p:sp>
    </p:spTree>
    <p:extLst>
      <p:ext uri="{BB962C8B-B14F-4D97-AF65-F5344CB8AC3E}">
        <p14:creationId xmlns:p14="http://schemas.microsoft.com/office/powerpoint/2010/main" val="108123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03F3B-6ECC-475E-BE81-A32D449A22DB}" type="slidenum">
              <a:rPr lang="en-VI" smtClean="0"/>
              <a:t>12</a:t>
            </a:fld>
            <a:endParaRPr lang="en-VI"/>
          </a:p>
        </p:txBody>
      </p:sp>
    </p:spTree>
    <p:extLst>
      <p:ext uri="{BB962C8B-B14F-4D97-AF65-F5344CB8AC3E}">
        <p14:creationId xmlns:p14="http://schemas.microsoft.com/office/powerpoint/2010/main" val="302610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03F3B-6ECC-475E-BE81-A32D449A22DB}" type="slidenum">
              <a:rPr lang="en-VI" smtClean="0"/>
              <a:t>16</a:t>
            </a:fld>
            <a:endParaRPr lang="en-VI"/>
          </a:p>
        </p:txBody>
      </p:sp>
    </p:spTree>
    <p:extLst>
      <p:ext uri="{BB962C8B-B14F-4D97-AF65-F5344CB8AC3E}">
        <p14:creationId xmlns:p14="http://schemas.microsoft.com/office/powerpoint/2010/main" val="81693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03F3B-6ECC-475E-BE81-A32D449A22DB}" type="slidenum">
              <a:rPr lang="en-VI" smtClean="0"/>
              <a:t>21</a:t>
            </a:fld>
            <a:endParaRPr lang="en-VI"/>
          </a:p>
        </p:txBody>
      </p:sp>
    </p:spTree>
    <p:extLst>
      <p:ext uri="{BB962C8B-B14F-4D97-AF65-F5344CB8AC3E}">
        <p14:creationId xmlns:p14="http://schemas.microsoft.com/office/powerpoint/2010/main" val="86503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03F3B-6ECC-475E-BE81-A32D449A22DB}" type="slidenum">
              <a:rPr lang="en-VI" smtClean="0"/>
              <a:t>25</a:t>
            </a:fld>
            <a:endParaRPr lang="en-VI"/>
          </a:p>
        </p:txBody>
      </p:sp>
    </p:spTree>
    <p:extLst>
      <p:ext uri="{BB962C8B-B14F-4D97-AF65-F5344CB8AC3E}">
        <p14:creationId xmlns:p14="http://schemas.microsoft.com/office/powerpoint/2010/main" val="66972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82DF6219-2781-4D51-85D7-48BD09734BBC}"/>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Tree>
    <p:extLst>
      <p:ext uri="{BB962C8B-B14F-4D97-AF65-F5344CB8AC3E}">
        <p14:creationId xmlns:p14="http://schemas.microsoft.com/office/powerpoint/2010/main" val="389394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a:extLst>
              <a:ext uri="{FF2B5EF4-FFF2-40B4-BE49-F238E27FC236}">
                <a16:creationId xmlns:a16="http://schemas.microsoft.com/office/drawing/2014/main" id="{C969FB81-C8A1-4320-9F88-BEC7333F03BE}"/>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Tree>
    <p:extLst>
      <p:ext uri="{BB962C8B-B14F-4D97-AF65-F5344CB8AC3E}">
        <p14:creationId xmlns:p14="http://schemas.microsoft.com/office/powerpoint/2010/main" val="336817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66032"/>
            <a:ext cx="10972800" cy="59723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00" y="1212113"/>
            <a:ext cx="10972800" cy="491405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443FA77-339B-4BC2-95CC-0BA9BA9B4835}"/>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Tree>
    <p:extLst>
      <p:ext uri="{BB962C8B-B14F-4D97-AF65-F5344CB8AC3E}">
        <p14:creationId xmlns:p14="http://schemas.microsoft.com/office/powerpoint/2010/main" val="341842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46734" y="425303"/>
            <a:ext cx="935665" cy="5700861"/>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599" y="425303"/>
            <a:ext cx="9824484" cy="570086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0BEAC166-BED4-4FCE-87A0-86C20044AC39}"/>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Tree>
    <p:extLst>
      <p:ext uri="{BB962C8B-B14F-4D97-AF65-F5344CB8AC3E}">
        <p14:creationId xmlns:p14="http://schemas.microsoft.com/office/powerpoint/2010/main" val="747934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latin typeface="Arial" panose="020B0604020202020204" pitchFamily="34" charset="0"/>
                <a:cs typeface="Arial" panose="020B0604020202020204" pitchFamily="34" charset="0"/>
              </a:defRPr>
            </a:lvl1pPr>
          </a:lstStyle>
          <a:p>
            <a:pPr>
              <a:defRPr/>
            </a:pPr>
            <a:fld id="{6E6B949B-FF25-4512-A6F3-1B8E765DDD27}"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0867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B3BF5DF3-13EA-4C67-A544-EB93985D2DBD}" type="datetime1">
              <a:rPr lang="en-US" altLang="en-US"/>
              <a:pPr>
                <a:defRPr/>
              </a:pPr>
              <a:t>1/19/2024</a:t>
            </a:fld>
            <a:endParaRPr lang="en-US" alt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F8924327-6447-4B40-A3CD-9B1D07D92BA7}" type="slidenum">
              <a:rPr lang="en-US" altLang="en-US"/>
              <a:pPr>
                <a:defRPr/>
              </a:pPr>
              <a:t>‹#›</a:t>
            </a:fld>
            <a:endParaRPr lang="en-US" altLang="en-US"/>
          </a:p>
        </p:txBody>
      </p:sp>
    </p:spTree>
    <p:extLst>
      <p:ext uri="{BB962C8B-B14F-4D97-AF65-F5344CB8AC3E}">
        <p14:creationId xmlns:p14="http://schemas.microsoft.com/office/powerpoint/2010/main" val="395264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694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417744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540371"/>
          </a:xfrm>
          <a:prstGeom prst="rect">
            <a:avLst/>
          </a:prstGeom>
        </p:spPr>
        <p:txBody>
          <a:bodyPr/>
          <a:lstStyle>
            <a:lvl1pPr>
              <a:defRPr sz="2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053548"/>
            <a:ext cx="10972800" cy="5072621"/>
          </a:xfrm>
          <a:prstGeom prst="rect">
            <a:avLst/>
          </a:prstGeom>
        </p:spPr>
        <p:txBody>
          <a:bodyPr/>
          <a:lstStyle>
            <a:lvl1pPr>
              <a:defRPr sz="1900">
                <a:latin typeface="Arial" panose="020B0604020202020204" pitchFamily="34" charset="0"/>
                <a:cs typeface="Arial" panose="020B0604020202020204" pitchFamily="34" charset="0"/>
              </a:defRPr>
            </a:lvl1pPr>
            <a:lvl2pPr>
              <a:defRPr sz="17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3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4966461" y="6352246"/>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373970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5766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8" name="Table Placeholder 7">
            <a:extLst>
              <a:ext uri="{FF2B5EF4-FFF2-40B4-BE49-F238E27FC236}">
                <a16:creationId xmlns:a16="http://schemas.microsoft.com/office/drawing/2014/main" id="{9BDD93C3-5137-4F02-BA80-E408EB823073}"/>
              </a:ext>
            </a:extLst>
          </p:cNvPr>
          <p:cNvSpPr>
            <a:spLocks noGrp="1"/>
          </p:cNvSpPr>
          <p:nvPr>
            <p:ph type="tbl" sz="quarter" idx="13"/>
          </p:nvPr>
        </p:nvSpPr>
        <p:spPr>
          <a:xfrm>
            <a:off x="609600" y="1308101"/>
            <a:ext cx="10972800" cy="4549775"/>
          </a:xfrm>
          <a:prstGeom prst="rect">
            <a:avLst/>
          </a:prstGeom>
        </p:spPr>
        <p:txBody>
          <a:bodyPr/>
          <a:lstStyle>
            <a:lvl1pPr>
              <a:defRPr sz="1400">
                <a:latin typeface="Arial" panose="020B0604020202020204" pitchFamily="34" charset="0"/>
                <a:cs typeface="Arial" panose="020B0604020202020204" pitchFamily="34" charset="0"/>
              </a:defRPr>
            </a:lvl1pPr>
          </a:lstStyle>
          <a:p>
            <a:endParaRPr lang="en-ZA"/>
          </a:p>
        </p:txBody>
      </p:sp>
      <p:sp>
        <p:nvSpPr>
          <p:cNvPr id="7" name="Slide Number Placeholder 5">
            <a:extLst>
              <a:ext uri="{FF2B5EF4-FFF2-40B4-BE49-F238E27FC236}">
                <a16:creationId xmlns:a16="http://schemas.microsoft.com/office/drawing/2014/main" id="{8C95B717-68C1-40EE-AD38-5F87CED8BC9F}"/>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Tree>
    <p:extLst>
      <p:ext uri="{BB962C8B-B14F-4D97-AF65-F5344CB8AC3E}">
        <p14:creationId xmlns:p14="http://schemas.microsoft.com/office/powerpoint/2010/main" val="82064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948731"/>
            <a:ext cx="10363200" cy="505342"/>
          </a:xfrm>
          <a:prstGeom prst="rect">
            <a:avLst/>
          </a:prstGeom>
        </p:spPr>
        <p:txBody>
          <a:bodyPr anchor="t"/>
          <a:lstStyle>
            <a:lvl1pPr algn="l">
              <a:defRPr sz="2400" b="1" cap="all">
                <a:latin typeface="Arial" panose="020B0604020202020204" pitchFamily="34" charset="0"/>
                <a:cs typeface="Arial" panose="020B0604020202020204" pitchFamily="34" charset="0"/>
              </a:defRPr>
            </a:lvl1pPr>
          </a:lstStyle>
          <a:p>
            <a:r>
              <a:rPr lang="en-US"/>
              <a:t>Click to edit Master title style</a:t>
            </a:r>
          </a:p>
        </p:txBody>
      </p:sp>
      <p:sp>
        <p:nvSpPr>
          <p:cNvPr id="7" name="Title 1">
            <a:extLst>
              <a:ext uri="{FF2B5EF4-FFF2-40B4-BE49-F238E27FC236}">
                <a16:creationId xmlns:a16="http://schemas.microsoft.com/office/drawing/2014/main" id="{B0D07E62-1548-4053-96DA-E58EBA22F2E1}"/>
              </a:ext>
            </a:extLst>
          </p:cNvPr>
          <p:cNvSpPr txBox="1">
            <a:spLocks/>
          </p:cNvSpPr>
          <p:nvPr userDrawn="1"/>
        </p:nvSpPr>
        <p:spPr>
          <a:xfrm>
            <a:off x="963084" y="1211296"/>
            <a:ext cx="10363200" cy="1106603"/>
          </a:xfrm>
          <a:prstGeom prst="rect">
            <a:avLst/>
          </a:prstGeom>
        </p:spPr>
        <p:txBody>
          <a:bodyPr anchor="t"/>
          <a:lstStyle>
            <a:lvl1pPr algn="l" defTabSz="457200" rtl="0" eaLnBrk="0" fontAlgn="base" hangingPunct="0">
              <a:spcBef>
                <a:spcPct val="0"/>
              </a:spcBef>
              <a:spcAft>
                <a:spcPct val="0"/>
              </a:spcAft>
              <a:defRPr sz="2000" b="1" kern="1200" cap="all">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indent="0">
              <a:buFont typeface="Arial" panose="020B0604020202020204" pitchFamily="34" charset="0"/>
              <a:buNone/>
            </a:pPr>
            <a:endParaRPr lang="en-US" sz="1600"/>
          </a:p>
        </p:txBody>
      </p:sp>
      <p:sp>
        <p:nvSpPr>
          <p:cNvPr id="11" name="Text Placeholder 10">
            <a:extLst>
              <a:ext uri="{FF2B5EF4-FFF2-40B4-BE49-F238E27FC236}">
                <a16:creationId xmlns:a16="http://schemas.microsoft.com/office/drawing/2014/main" id="{3B86D222-97A3-47FD-9B7F-A51685F43CCE}"/>
              </a:ext>
            </a:extLst>
          </p:cNvPr>
          <p:cNvSpPr>
            <a:spLocks noGrp="1"/>
          </p:cNvSpPr>
          <p:nvPr>
            <p:ph type="body" sz="quarter" idx="13" hasCustomPrompt="1"/>
          </p:nvPr>
        </p:nvSpPr>
        <p:spPr>
          <a:xfrm>
            <a:off x="963084" y="4645607"/>
            <a:ext cx="10363200" cy="1106487"/>
          </a:xfrm>
          <a:prstGeom prst="rect">
            <a:avLst/>
          </a:prstGeom>
        </p:spPr>
        <p:txBody>
          <a:bodyPr/>
          <a:lstStyle>
            <a:lvl1pPr>
              <a:defRPr sz="16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0B77244F-521D-4B4F-8EE9-779CA024154C}"/>
              </a:ext>
            </a:extLst>
          </p:cNvPr>
          <p:cNvSpPr>
            <a:spLocks noGrp="1"/>
          </p:cNvSpPr>
          <p:nvPr>
            <p:ph type="sldNum" sz="quarter" idx="12"/>
          </p:nvPr>
        </p:nvSpPr>
        <p:spPr>
          <a:xfrm>
            <a:off x="8481484"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Tree>
    <p:extLst>
      <p:ext uri="{BB962C8B-B14F-4D97-AF65-F5344CB8AC3E}">
        <p14:creationId xmlns:p14="http://schemas.microsoft.com/office/powerpoint/2010/main" val="240774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44767"/>
            <a:ext cx="10972800" cy="457199"/>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marL="342900" indent="-342900">
              <a:defRPr lang="en-US" sz="20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defRPr lang="en-US" sz="18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defRPr lang="en-US" sz="16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defRPr lang="en-US" sz="14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defRPr lang="en-US" sz="12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a:defRPr sz="1800"/>
            </a:lvl6pPr>
            <a:lvl7pPr>
              <a:defRPr sz="1800"/>
            </a:lvl7pPr>
            <a:lvl8pPr>
              <a:defRPr sz="1800"/>
            </a:lvl8pPr>
            <a:lvl9pPr>
              <a:defRPr sz="1800"/>
            </a:lvl9pPr>
          </a:lstStyle>
          <a:p>
            <a:pPr marL="342900" lvl="0" indent="-342900" algn="l" defTabSz="457200" rtl="0" eaLnBrk="0" fontAlgn="base" hangingPunct="0">
              <a:spcBef>
                <a:spcPct val="20000"/>
              </a:spcBef>
              <a:spcAft>
                <a:spcPct val="0"/>
              </a:spcAft>
              <a:buFont typeface="Arial" panose="020B0604020202020204" pitchFamily="34" charset="0"/>
              <a:buChar char="•"/>
            </a:pPr>
            <a:r>
              <a:rPr lang="en-US"/>
              <a:t>Click to edit Master text styles</a:t>
            </a:r>
          </a:p>
          <a:p>
            <a:pPr marL="742950" lvl="1" indent="-285750" algn="l" defTabSz="457200" rtl="0" eaLnBrk="0" fontAlgn="base" hangingPunct="0">
              <a:spcBef>
                <a:spcPct val="20000"/>
              </a:spcBef>
              <a:spcAft>
                <a:spcPct val="0"/>
              </a:spcAft>
              <a:buFont typeface="Arial" panose="020B0604020202020204" pitchFamily="34" charset="0"/>
              <a:buChar char="–"/>
            </a:pPr>
            <a:r>
              <a:rPr lang="en-US"/>
              <a:t>Second level</a:t>
            </a:r>
          </a:p>
          <a:p>
            <a:pPr marL="1143000" lvl="2" indent="-228600" algn="l" defTabSz="457200" rtl="0" eaLnBrk="0" fontAlgn="base" hangingPunct="0">
              <a:spcBef>
                <a:spcPct val="20000"/>
              </a:spcBef>
              <a:spcAft>
                <a:spcPct val="0"/>
              </a:spcAft>
              <a:buFont typeface="Arial" panose="020B0604020202020204" pitchFamily="34" charset="0"/>
              <a:buChar char="•"/>
            </a:pPr>
            <a:r>
              <a:rPr lang="en-US"/>
              <a:t>Third level</a:t>
            </a:r>
          </a:p>
          <a:p>
            <a:pPr marL="1600200" lvl="3" indent="-228600" algn="l" defTabSz="457200" rtl="0" eaLnBrk="0" fontAlgn="base" hangingPunct="0">
              <a:spcBef>
                <a:spcPct val="20000"/>
              </a:spcBef>
              <a:spcAft>
                <a:spcPct val="0"/>
              </a:spcAft>
              <a:buFont typeface="Arial" panose="020B0604020202020204" pitchFamily="34" charset="0"/>
              <a:buChar char="–"/>
            </a:pPr>
            <a:r>
              <a:rPr lang="en-US"/>
              <a:t>Fourth level</a:t>
            </a:r>
          </a:p>
          <a:p>
            <a:pPr marL="2057400" lvl="4" indent="-228600" algn="l" defTabSz="457200" rtl="0" eaLnBrk="0" fontAlgn="base" hangingPunct="0">
              <a:spcBef>
                <a:spcPct val="20000"/>
              </a:spcBef>
              <a:spcAft>
                <a:spcPct val="0"/>
              </a:spcAft>
              <a:buFont typeface="Arial" panose="020B0604020202020204" pitchFamily="34" charset="0"/>
              <a:buChar char="»"/>
            </a:pPr>
            <a:r>
              <a:rPr lang="en-US"/>
              <a:t>Fifth level</a:t>
            </a:r>
          </a:p>
        </p:txBody>
      </p:sp>
      <p:sp>
        <p:nvSpPr>
          <p:cNvPr id="9" name="Slide Number Placeholder 5">
            <a:extLst>
              <a:ext uri="{FF2B5EF4-FFF2-40B4-BE49-F238E27FC236}">
                <a16:creationId xmlns:a16="http://schemas.microsoft.com/office/drawing/2014/main" id="{372F352B-4D5F-412C-AF9A-82B982DDE9B2}"/>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Tree>
    <p:extLst>
      <p:ext uri="{BB962C8B-B14F-4D97-AF65-F5344CB8AC3E}">
        <p14:creationId xmlns:p14="http://schemas.microsoft.com/office/powerpoint/2010/main" val="286483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44766"/>
            <a:ext cx="10972800" cy="565334"/>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marL="342900" indent="-342900">
              <a:defRPr lang="en-US" sz="20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defRPr lang="en-US" sz="18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defRPr lang="en-US" sz="16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defRPr lang="en-US" sz="14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defRPr lang="en-US" sz="1200" kern="1200" dirty="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a:defRPr sz="1600"/>
            </a:lvl6pPr>
            <a:lvl7pPr>
              <a:defRPr sz="1600"/>
            </a:lvl7pPr>
            <a:lvl8pPr>
              <a:defRPr sz="1600"/>
            </a:lvl8pPr>
            <a:lvl9pPr>
              <a:defRPr sz="1600"/>
            </a:lvl9pPr>
          </a:lstStyle>
          <a:p>
            <a:pPr marL="342900" lvl="0" indent="-342900" algn="l" defTabSz="457200" rtl="0" eaLnBrk="0" fontAlgn="base" hangingPunct="0">
              <a:spcBef>
                <a:spcPct val="20000"/>
              </a:spcBef>
              <a:spcAft>
                <a:spcPct val="0"/>
              </a:spcAft>
              <a:buFont typeface="Arial" panose="020B0604020202020204" pitchFamily="34" charset="0"/>
              <a:buChar char="•"/>
            </a:pPr>
            <a:r>
              <a:rPr lang="en-US"/>
              <a:t>Click to edit Master text styles</a:t>
            </a:r>
          </a:p>
          <a:p>
            <a:pPr marL="742950" lvl="1" indent="-285750" algn="l" defTabSz="457200" rtl="0" eaLnBrk="0" fontAlgn="base" hangingPunct="0">
              <a:spcBef>
                <a:spcPct val="20000"/>
              </a:spcBef>
              <a:spcAft>
                <a:spcPct val="0"/>
              </a:spcAft>
              <a:buFont typeface="Arial" panose="020B0604020202020204" pitchFamily="34" charset="0"/>
              <a:buChar char="–"/>
            </a:pPr>
            <a:r>
              <a:rPr lang="en-US"/>
              <a:t>Second level</a:t>
            </a:r>
          </a:p>
          <a:p>
            <a:pPr marL="1143000" lvl="2" indent="-228600" algn="l" defTabSz="457200" rtl="0" eaLnBrk="0" fontAlgn="base" hangingPunct="0">
              <a:spcBef>
                <a:spcPct val="20000"/>
              </a:spcBef>
              <a:spcAft>
                <a:spcPct val="0"/>
              </a:spcAft>
              <a:buFont typeface="Arial" panose="020B0604020202020204" pitchFamily="34" charset="0"/>
              <a:buChar char="•"/>
            </a:pPr>
            <a:r>
              <a:rPr lang="en-US"/>
              <a:t>Third level</a:t>
            </a:r>
          </a:p>
          <a:p>
            <a:pPr marL="1600200" lvl="3" indent="-228600" algn="l" defTabSz="457200" rtl="0" eaLnBrk="0" fontAlgn="base" hangingPunct="0">
              <a:spcBef>
                <a:spcPct val="20000"/>
              </a:spcBef>
              <a:spcAft>
                <a:spcPct val="0"/>
              </a:spcAft>
              <a:buFont typeface="Arial" panose="020B0604020202020204" pitchFamily="34" charset="0"/>
              <a:buChar char="–"/>
            </a:pPr>
            <a:r>
              <a:rPr lang="en-US"/>
              <a:t>Fourth level</a:t>
            </a:r>
          </a:p>
          <a:p>
            <a:pPr marL="2057400" lvl="4" indent="-228600" algn="l" defTabSz="457200" rtl="0" eaLnBrk="0" fontAlgn="base" hangingPunct="0">
              <a:spcBef>
                <a:spcPct val="20000"/>
              </a:spcBef>
              <a:spcAft>
                <a:spcPct val="0"/>
              </a:spcAft>
              <a:buFont typeface="Arial" panose="020B0604020202020204" pitchFamily="34" charset="0"/>
              <a:buChar char="»"/>
            </a:pPr>
            <a:r>
              <a:rPr lang="en-US"/>
              <a:t>Fifth level</a:t>
            </a:r>
          </a:p>
        </p:txBody>
      </p:sp>
      <p:sp>
        <p:nvSpPr>
          <p:cNvPr id="11" name="Slide Number Placeholder 5">
            <a:extLst>
              <a:ext uri="{FF2B5EF4-FFF2-40B4-BE49-F238E27FC236}">
                <a16:creationId xmlns:a16="http://schemas.microsoft.com/office/drawing/2014/main" id="{4B9069D1-66C9-4128-89E0-0FA562080C42}"/>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Tree>
    <p:extLst>
      <p:ext uri="{BB962C8B-B14F-4D97-AF65-F5344CB8AC3E}">
        <p14:creationId xmlns:p14="http://schemas.microsoft.com/office/powerpoint/2010/main" val="2766063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 id="2147485195" r:id="rId3"/>
    <p:sldLayoutId id="2147485201"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6977"/>
      </p:ext>
    </p:extLst>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ws.gov.za/"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dws.gov.za/"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dws.gov.z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a:extLst>
              <a:ext uri="{FF2B5EF4-FFF2-40B4-BE49-F238E27FC236}">
                <a16:creationId xmlns:a16="http://schemas.microsoft.com/office/drawing/2014/main" id="{A80573D4-2A6F-4F6D-B4B6-B72DD9BC6958}"/>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dirty="0">
                <a:solidFill>
                  <a:schemeClr val="bg1"/>
                </a:solidFill>
              </a:rPr>
              <a:t>PRESENTATION TITLE</a:t>
            </a:r>
          </a:p>
        </p:txBody>
      </p:sp>
      <p:sp>
        <p:nvSpPr>
          <p:cNvPr id="13315" name="TextBox 9">
            <a:extLst>
              <a:ext uri="{FF2B5EF4-FFF2-40B4-BE49-F238E27FC236}">
                <a16:creationId xmlns:a16="http://schemas.microsoft.com/office/drawing/2014/main" id="{00A16A83-B881-476D-BEB3-81CC50354D55}"/>
              </a:ext>
            </a:extLst>
          </p:cNvPr>
          <p:cNvSpPr txBox="1">
            <a:spLocks noChangeArrowheads="1"/>
          </p:cNvSpPr>
          <p:nvPr/>
        </p:nvSpPr>
        <p:spPr bwMode="auto">
          <a:xfrm>
            <a:off x="3073400" y="2298700"/>
            <a:ext cx="5619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solidFill>
                  <a:schemeClr val="bg1"/>
                </a:solidFill>
              </a:rPr>
              <a:t>Presented by:	Name Surname</a:t>
            </a:r>
          </a:p>
          <a:p>
            <a:pPr eaLnBrk="1" hangingPunct="1"/>
            <a:r>
              <a:rPr lang="en-US" altLang="en-US" sz="1200" dirty="0">
                <a:solidFill>
                  <a:schemeClr val="bg1"/>
                </a:solidFill>
              </a:rPr>
              <a:t>Designation:		Director</a:t>
            </a:r>
          </a:p>
          <a:p>
            <a:pPr eaLnBrk="1" hangingPunct="1"/>
            <a:r>
              <a:rPr lang="en-US" altLang="en-US" sz="1200" dirty="0">
                <a:solidFill>
                  <a:schemeClr val="bg1"/>
                </a:solidFill>
              </a:rPr>
              <a:t>Directorate:		Communication Services</a:t>
            </a:r>
          </a:p>
          <a:p>
            <a:pPr eaLnBrk="1" hangingPunct="1"/>
            <a:endParaRPr lang="en-US" altLang="en-US" sz="1200" dirty="0">
              <a:solidFill>
                <a:schemeClr val="bg1"/>
              </a:solidFill>
            </a:endParaRPr>
          </a:p>
          <a:p>
            <a:pPr eaLnBrk="1" hangingPunct="1"/>
            <a:r>
              <a:rPr lang="en-US" altLang="en-US" sz="1200" dirty="0">
                <a:solidFill>
                  <a:schemeClr val="bg1"/>
                </a:solidFill>
              </a:rPr>
              <a:t>Date:			15 April 2019</a:t>
            </a:r>
          </a:p>
        </p:txBody>
      </p:sp>
      <p:pic>
        <p:nvPicPr>
          <p:cNvPr id="13316" name="Picture 2">
            <a:extLst>
              <a:ext uri="{FF2B5EF4-FFF2-40B4-BE49-F238E27FC236}">
                <a16:creationId xmlns:a16="http://schemas.microsoft.com/office/drawing/2014/main" id="{EBFF23C4-55C2-483C-A9B8-5A204096C9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058"/>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4">
            <a:extLst>
              <a:ext uri="{FF2B5EF4-FFF2-40B4-BE49-F238E27FC236}">
                <a16:creationId xmlns:a16="http://schemas.microsoft.com/office/drawing/2014/main" id="{B7489836-7404-435B-9D2C-4FEEFA5049FF}"/>
              </a:ext>
            </a:extLst>
          </p:cNvPr>
          <p:cNvSpPr txBox="1">
            <a:spLocks noChangeArrowheads="1"/>
          </p:cNvSpPr>
          <p:nvPr/>
        </p:nvSpPr>
        <p:spPr bwMode="auto">
          <a:xfrm>
            <a:off x="426720" y="1016001"/>
            <a:ext cx="82664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dirty="0">
                <a:solidFill>
                  <a:schemeClr val="bg1"/>
                </a:solidFill>
              </a:rPr>
              <a:t>Water Services Drop Programmes</a:t>
            </a:r>
          </a:p>
          <a:p>
            <a:pPr eaLnBrk="1" hangingPunct="1"/>
            <a:r>
              <a:rPr lang="en-US" altLang="en-US" dirty="0">
                <a:solidFill>
                  <a:schemeClr val="bg1"/>
                </a:solidFill>
              </a:rPr>
              <a:t>2023 Reports</a:t>
            </a:r>
          </a:p>
        </p:txBody>
      </p:sp>
      <p:sp>
        <p:nvSpPr>
          <p:cNvPr id="1331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533231" y="2430800"/>
            <a:ext cx="60991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bg1"/>
                </a:solidFill>
              </a:rPr>
              <a:t>Presented by:	Dr S Phillips</a:t>
            </a:r>
          </a:p>
          <a:p>
            <a:pPr eaLnBrk="1" hangingPunct="1"/>
            <a:r>
              <a:rPr lang="en-US" altLang="en-US" sz="1800" dirty="0">
                <a:solidFill>
                  <a:schemeClr val="bg1"/>
                </a:solidFill>
              </a:rPr>
              <a:t>Designation:	Director-General</a:t>
            </a:r>
          </a:p>
          <a:p>
            <a:pPr eaLnBrk="1" hangingPunct="1"/>
            <a:r>
              <a:rPr lang="en-US" altLang="en-US" sz="1800" dirty="0">
                <a:solidFill>
                  <a:schemeClr val="bg1"/>
                </a:solidFill>
              </a:rPr>
              <a:t>                             </a:t>
            </a:r>
          </a:p>
          <a:p>
            <a:pPr eaLnBrk="1" hangingPunct="1"/>
            <a:r>
              <a:rPr lang="en-US" altLang="en-US" sz="1800" dirty="0">
                <a:solidFill>
                  <a:schemeClr val="bg1"/>
                </a:solidFill>
              </a:rPr>
              <a:t>18 January 2024</a:t>
            </a:r>
          </a:p>
          <a:p>
            <a:pPr eaLnBrk="1" hangingPunct="1"/>
            <a:endParaRPr lang="en-US" altLang="en-US" sz="1800" dirty="0">
              <a:solidFill>
                <a:schemeClr val="bg1"/>
              </a:solidFill>
            </a:endParaRPr>
          </a:p>
        </p:txBody>
      </p:sp>
      <p:sp>
        <p:nvSpPr>
          <p:cNvPr id="3" name="TextBox 2">
            <a:extLst>
              <a:ext uri="{FF2B5EF4-FFF2-40B4-BE49-F238E27FC236}">
                <a16:creationId xmlns:a16="http://schemas.microsoft.com/office/drawing/2014/main" id="{BB35991E-7EC6-FB52-1194-21233E3DFA15}"/>
              </a:ext>
            </a:extLst>
          </p:cNvPr>
          <p:cNvSpPr txBox="1"/>
          <p:nvPr/>
        </p:nvSpPr>
        <p:spPr>
          <a:xfrm>
            <a:off x="5294376" y="3593632"/>
            <a:ext cx="6491732" cy="1323439"/>
          </a:xfrm>
          <a:prstGeom prst="rect">
            <a:avLst/>
          </a:prstGeom>
          <a:noFill/>
        </p:spPr>
        <p:txBody>
          <a:bodyPr wrap="square">
            <a:spAutoFit/>
          </a:bodyPr>
          <a:lstStyle/>
          <a:p>
            <a:pPr>
              <a:defRPr/>
            </a:pPr>
            <a:r>
              <a:rPr lang="en-US" sz="2000" b="1" dirty="0">
                <a:solidFill>
                  <a:schemeClr val="bg1"/>
                </a:solidFill>
                <a:ea typeface="ＭＳ Ｐゴシック" panose="020B0600070205080204" pitchFamily="34" charset="-128"/>
                <a:cs typeface="Arial" panose="020B0604020202020204" pitchFamily="34" charset="0"/>
              </a:rPr>
              <a:t>Drinking Water (Blue Drop)</a:t>
            </a:r>
          </a:p>
          <a:p>
            <a:pPr>
              <a:defRPr/>
            </a:pPr>
            <a:r>
              <a:rPr lang="en-US" sz="2000" b="1" dirty="0">
                <a:solidFill>
                  <a:schemeClr val="bg1"/>
                </a:solidFill>
                <a:ea typeface="ＭＳ Ｐゴシック" panose="020B0600070205080204" pitchFamily="34" charset="-128"/>
                <a:cs typeface="Arial" panose="020B0604020202020204" pitchFamily="34" charset="0"/>
              </a:rPr>
              <a:t>Wastewater (Green Drop)</a:t>
            </a:r>
          </a:p>
          <a:p>
            <a:pPr>
              <a:defRPr/>
            </a:pPr>
            <a:r>
              <a:rPr lang="en-US" sz="2000" b="1" dirty="0">
                <a:solidFill>
                  <a:schemeClr val="bg1"/>
                </a:solidFill>
                <a:ea typeface="ＭＳ Ｐゴシック" panose="020B0600070205080204" pitchFamily="34" charset="-128"/>
                <a:cs typeface="Arial" panose="020B0604020202020204" pitchFamily="34" charset="0"/>
              </a:rPr>
              <a:t>Water Conservation and Demand Management (No Drop)</a:t>
            </a:r>
          </a:p>
          <a:p>
            <a:pPr>
              <a:defRPr/>
            </a:pPr>
            <a:r>
              <a:rPr lang="en-US" sz="2000" b="1" dirty="0">
                <a:solidFill>
                  <a:schemeClr val="bg1"/>
                </a:solidFill>
                <a:ea typeface="ＭＳ Ｐゴシック" panose="020B0600070205080204" pitchFamily="34" charset="-128"/>
                <a:cs typeface="Arial" panose="020B0604020202020204" pitchFamily="34" charset="0"/>
              </a:rPr>
              <a:t> </a:t>
            </a:r>
          </a:p>
        </p:txBody>
      </p:sp>
    </p:spTree>
    <p:extLst>
      <p:ext uri="{BB962C8B-B14F-4D97-AF65-F5344CB8AC3E}">
        <p14:creationId xmlns:p14="http://schemas.microsoft.com/office/powerpoint/2010/main" val="69841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2BD83BCD-85B1-E6FB-C7F9-54D7AF461ABC}"/>
              </a:ext>
            </a:extLst>
          </p:cNvPr>
          <p:cNvSpPr txBox="1">
            <a:spLocks/>
          </p:cNvSpPr>
          <p:nvPr/>
        </p:nvSpPr>
        <p:spPr>
          <a:xfrm>
            <a:off x="160351" y="237962"/>
            <a:ext cx="11871298" cy="394813"/>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Key Performance Areas summary</a:t>
            </a:r>
          </a:p>
        </p:txBody>
      </p:sp>
      <p:graphicFrame>
        <p:nvGraphicFramePr>
          <p:cNvPr id="4" name="Table 3">
            <a:extLst>
              <a:ext uri="{FF2B5EF4-FFF2-40B4-BE49-F238E27FC236}">
                <a16:creationId xmlns:a16="http://schemas.microsoft.com/office/drawing/2014/main" id="{F1BFA2F8-A420-FFF8-CB19-DFE7E5966FE3}"/>
              </a:ext>
            </a:extLst>
          </p:cNvPr>
          <p:cNvGraphicFramePr>
            <a:graphicFrameLocks noGrp="1"/>
          </p:cNvGraphicFramePr>
          <p:nvPr>
            <p:extLst>
              <p:ext uri="{D42A27DB-BD31-4B8C-83A1-F6EECF244321}">
                <p14:modId xmlns:p14="http://schemas.microsoft.com/office/powerpoint/2010/main" val="3344827256"/>
              </p:ext>
            </p:extLst>
          </p:nvPr>
        </p:nvGraphicFramePr>
        <p:xfrm>
          <a:off x="236998" y="706129"/>
          <a:ext cx="5865628" cy="6015348"/>
        </p:xfrm>
        <a:graphic>
          <a:graphicData uri="http://schemas.openxmlformats.org/drawingml/2006/table">
            <a:tbl>
              <a:tblPr>
                <a:tableStyleId>{5C22544A-7EE6-4342-B048-85BDC9FD1C3A}</a:tableStyleId>
              </a:tblPr>
              <a:tblGrid>
                <a:gridCol w="4755626">
                  <a:extLst>
                    <a:ext uri="{9D8B030D-6E8A-4147-A177-3AD203B41FA5}">
                      <a16:colId xmlns:a16="http://schemas.microsoft.com/office/drawing/2014/main" val="1251801446"/>
                    </a:ext>
                  </a:extLst>
                </a:gridCol>
                <a:gridCol w="1110002">
                  <a:extLst>
                    <a:ext uri="{9D8B030D-6E8A-4147-A177-3AD203B41FA5}">
                      <a16:colId xmlns:a16="http://schemas.microsoft.com/office/drawing/2014/main" val="1073487211"/>
                    </a:ext>
                  </a:extLst>
                </a:gridCol>
              </a:tblGrid>
              <a:tr h="258491">
                <a:tc>
                  <a:txBody>
                    <a:bodyPr/>
                    <a:lstStyle/>
                    <a:p>
                      <a:pPr algn="l" fontAlgn="ctr"/>
                      <a:r>
                        <a:rPr lang="en-GB" sz="1600" u="none" strike="noStrike">
                          <a:solidFill>
                            <a:schemeClr val="bg1"/>
                          </a:solidFill>
                          <a:effectLst/>
                        </a:rPr>
                        <a:t>KPA and sub-KPAs</a:t>
                      </a:r>
                      <a:endParaRPr lang="en-GB" sz="1600" b="1" i="0" u="none" strike="noStrike">
                        <a:solidFill>
                          <a:schemeClr val="bg1"/>
                        </a:solidFill>
                        <a:effectLst/>
                        <a:latin typeface="Calibri" panose="020F0502020204030204" pitchFamily="34" charset="0"/>
                      </a:endParaRPr>
                    </a:p>
                  </a:txBody>
                  <a:tcPr marL="7041" marR="7041" marT="7041" marB="0" anchor="ctr">
                    <a:solidFill>
                      <a:srgbClr val="002060"/>
                    </a:solidFill>
                  </a:tcPr>
                </a:tc>
                <a:tc>
                  <a:txBody>
                    <a:bodyPr/>
                    <a:lstStyle/>
                    <a:p>
                      <a:pPr algn="ctr" fontAlgn="ctr"/>
                      <a:r>
                        <a:rPr lang="en-GB" sz="1600" u="none" strike="noStrike">
                          <a:solidFill>
                            <a:schemeClr val="bg1"/>
                          </a:solidFill>
                          <a:effectLst/>
                        </a:rPr>
                        <a:t>Sub-weight</a:t>
                      </a:r>
                      <a:endParaRPr lang="en-GB" sz="1600" b="1" i="0" u="none" strike="noStrike">
                        <a:solidFill>
                          <a:schemeClr val="bg1"/>
                        </a:solidFill>
                        <a:effectLst/>
                        <a:latin typeface="Calibri" panose="020F0502020204030204" pitchFamily="34" charset="0"/>
                      </a:endParaRPr>
                    </a:p>
                  </a:txBody>
                  <a:tcPr marL="7041" marR="7041" marT="7041" marB="0" anchor="ctr">
                    <a:solidFill>
                      <a:srgbClr val="002060"/>
                    </a:solidFill>
                  </a:tcPr>
                </a:tc>
                <a:extLst>
                  <a:ext uri="{0D108BD9-81ED-4DB2-BD59-A6C34878D82A}">
                    <a16:rowId xmlns:a16="http://schemas.microsoft.com/office/drawing/2014/main" val="453712252"/>
                  </a:ext>
                </a:extLst>
              </a:tr>
              <a:tr h="258491">
                <a:tc>
                  <a:txBody>
                    <a:bodyPr/>
                    <a:lstStyle/>
                    <a:p>
                      <a:pPr algn="l" fontAlgn="ctr"/>
                      <a:r>
                        <a:rPr lang="en-GB" sz="1600" u="none" strike="noStrike" dirty="0">
                          <a:solidFill>
                            <a:schemeClr val="bg1"/>
                          </a:solidFill>
                          <a:effectLst/>
                        </a:rPr>
                        <a:t>KPA 1: CAPACITY MANAGEMENT</a:t>
                      </a:r>
                      <a:endParaRPr lang="en-GB" sz="1600" b="1" i="0" u="none" strike="noStrike" dirty="0">
                        <a:solidFill>
                          <a:schemeClr val="bg1"/>
                        </a:solidFill>
                        <a:effectLst/>
                        <a:latin typeface="Calibri" panose="020F0502020204030204" pitchFamily="34" charset="0"/>
                      </a:endParaRPr>
                    </a:p>
                  </a:txBody>
                  <a:tcPr marL="7041" marR="7041" marT="7041" marB="0" anchor="ctr">
                    <a:solidFill>
                      <a:srgbClr val="0070C0"/>
                    </a:solidFill>
                  </a:tcPr>
                </a:tc>
                <a:tc>
                  <a:txBody>
                    <a:bodyPr/>
                    <a:lstStyle/>
                    <a:p>
                      <a:pPr algn="ctr" fontAlgn="ctr"/>
                      <a:r>
                        <a:rPr lang="en-GB" sz="1600" u="none" strike="noStrike">
                          <a:solidFill>
                            <a:schemeClr val="bg1"/>
                          </a:solidFill>
                          <a:effectLst/>
                        </a:rPr>
                        <a:t>15% </a:t>
                      </a:r>
                      <a:endParaRPr lang="en-GB" sz="1600" b="0" i="0" u="none" strike="noStrike">
                        <a:solidFill>
                          <a:schemeClr val="bg1"/>
                        </a:solidFill>
                        <a:effectLst/>
                        <a:latin typeface="Times New Roman" panose="02020603050405020304" pitchFamily="18" charset="0"/>
                      </a:endParaRPr>
                    </a:p>
                  </a:txBody>
                  <a:tcPr marL="7041" marR="7041" marT="7041" marB="0" anchor="ctr">
                    <a:solidFill>
                      <a:srgbClr val="0070C0"/>
                    </a:solidFill>
                  </a:tcPr>
                </a:tc>
                <a:extLst>
                  <a:ext uri="{0D108BD9-81ED-4DB2-BD59-A6C34878D82A}">
                    <a16:rowId xmlns:a16="http://schemas.microsoft.com/office/drawing/2014/main" val="1863861644"/>
                  </a:ext>
                </a:extLst>
              </a:tr>
              <a:tr h="227086">
                <a:tc>
                  <a:txBody>
                    <a:bodyPr/>
                    <a:lstStyle/>
                    <a:p>
                      <a:pPr algn="l" fontAlgn="ctr"/>
                      <a:r>
                        <a:rPr lang="en-GB" sz="1400" u="none" strike="noStrike">
                          <a:effectLst/>
                        </a:rPr>
                        <a:t>1.a) Registration of Water Treatment Plant </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3403232733"/>
                  </a:ext>
                </a:extLst>
              </a:tr>
              <a:tr h="227086">
                <a:tc>
                  <a:txBody>
                    <a:bodyPr/>
                    <a:lstStyle/>
                    <a:p>
                      <a:pPr algn="l" fontAlgn="ctr"/>
                      <a:r>
                        <a:rPr lang="en-GB" sz="1400" u="none" strike="noStrike">
                          <a:effectLst/>
                        </a:rPr>
                        <a:t>1.b) Registration of Process Controllers and Supervisor</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1048449091"/>
                  </a:ext>
                </a:extLst>
              </a:tr>
              <a:tr h="227086">
                <a:tc>
                  <a:txBody>
                    <a:bodyPr/>
                    <a:lstStyle/>
                    <a:p>
                      <a:pPr algn="l" fontAlgn="ctr"/>
                      <a:r>
                        <a:rPr lang="en-GB" sz="1400" u="none" strike="noStrike">
                          <a:effectLst/>
                        </a:rPr>
                        <a:t>1.c) Maintenance Capacity</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113163069"/>
                  </a:ext>
                </a:extLst>
              </a:tr>
              <a:tr h="227086">
                <a:tc>
                  <a:txBody>
                    <a:bodyPr/>
                    <a:lstStyle/>
                    <a:p>
                      <a:pPr algn="l" fontAlgn="ctr"/>
                      <a:r>
                        <a:rPr lang="en-GB" sz="1400" u="none" strike="noStrike">
                          <a:effectLst/>
                        </a:rPr>
                        <a:t>1.d) Engineering Management Capacity</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2850228987"/>
                  </a:ext>
                </a:extLst>
              </a:tr>
              <a:tr h="227086">
                <a:tc>
                  <a:txBody>
                    <a:bodyPr/>
                    <a:lstStyle/>
                    <a:p>
                      <a:pPr algn="l" fontAlgn="ctr"/>
                      <a:r>
                        <a:rPr lang="en-GB" sz="1400" u="none" strike="noStrike" dirty="0">
                          <a:effectLst/>
                        </a:rPr>
                        <a:t>1.e) Scientific Capacity </a:t>
                      </a:r>
                      <a:endParaRPr lang="en-GB" sz="1400" b="0" i="0" u="none" strike="noStrike" dirty="0">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1074315326"/>
                  </a:ext>
                </a:extLst>
              </a:tr>
              <a:tr h="258491">
                <a:tc>
                  <a:txBody>
                    <a:bodyPr/>
                    <a:lstStyle/>
                    <a:p>
                      <a:pPr algn="l" fontAlgn="ctr"/>
                      <a:r>
                        <a:rPr lang="en-GB" sz="1600" u="none" strike="noStrike">
                          <a:solidFill>
                            <a:schemeClr val="bg1"/>
                          </a:solidFill>
                          <a:effectLst/>
                        </a:rPr>
                        <a:t>KPA 2: DRINKING WATER QUALITY RISK MANAGEMENT</a:t>
                      </a:r>
                      <a:endParaRPr lang="en-GB" sz="1600" b="1" i="0" u="none" strike="noStrike">
                        <a:solidFill>
                          <a:schemeClr val="bg1"/>
                        </a:solidFill>
                        <a:effectLst/>
                        <a:latin typeface="Calibri" panose="020F0502020204030204" pitchFamily="34" charset="0"/>
                      </a:endParaRPr>
                    </a:p>
                  </a:txBody>
                  <a:tcPr marL="7041" marR="7041" marT="7041" marB="0" anchor="ctr">
                    <a:solidFill>
                      <a:srgbClr val="0070C0"/>
                    </a:solidFill>
                  </a:tcPr>
                </a:tc>
                <a:tc>
                  <a:txBody>
                    <a:bodyPr/>
                    <a:lstStyle/>
                    <a:p>
                      <a:pPr algn="ctr" fontAlgn="ctr"/>
                      <a:r>
                        <a:rPr lang="en-GB" sz="1400" u="none" strike="noStrike">
                          <a:solidFill>
                            <a:schemeClr val="bg1"/>
                          </a:solidFill>
                          <a:effectLst/>
                        </a:rPr>
                        <a:t> 20%</a:t>
                      </a:r>
                      <a:endParaRPr lang="en-GB" sz="1400" b="0" i="0" u="none" strike="noStrike">
                        <a:solidFill>
                          <a:schemeClr val="bg1"/>
                        </a:solidFill>
                        <a:effectLst/>
                        <a:latin typeface="Times New Roman" panose="02020603050405020304" pitchFamily="18" charset="0"/>
                      </a:endParaRPr>
                    </a:p>
                  </a:txBody>
                  <a:tcPr marL="7041" marR="7041" marT="7041" marB="0" anchor="ctr">
                    <a:solidFill>
                      <a:srgbClr val="0070C0"/>
                    </a:solidFill>
                  </a:tcPr>
                </a:tc>
                <a:extLst>
                  <a:ext uri="{0D108BD9-81ED-4DB2-BD59-A6C34878D82A}">
                    <a16:rowId xmlns:a16="http://schemas.microsoft.com/office/drawing/2014/main" val="2784613204"/>
                  </a:ext>
                </a:extLst>
              </a:tr>
              <a:tr h="227086">
                <a:tc>
                  <a:txBody>
                    <a:bodyPr/>
                    <a:lstStyle/>
                    <a:p>
                      <a:pPr algn="l" fontAlgn="ctr"/>
                      <a:r>
                        <a:rPr lang="en-GB" sz="1400" u="none" strike="noStrike">
                          <a:effectLst/>
                        </a:rPr>
                        <a:t>2.a) Water Safety Planning</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40%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3492554985"/>
                  </a:ext>
                </a:extLst>
              </a:tr>
              <a:tr h="227086">
                <a:tc>
                  <a:txBody>
                    <a:bodyPr/>
                    <a:lstStyle/>
                    <a:p>
                      <a:pPr algn="l" fontAlgn="ctr"/>
                      <a:r>
                        <a:rPr lang="en-GB" sz="1400" u="none" strike="noStrike" dirty="0">
                          <a:effectLst/>
                        </a:rPr>
                        <a:t>2.b) Operational Monitoring</a:t>
                      </a:r>
                      <a:endParaRPr lang="en-GB" sz="1400" b="0" i="0" u="none" strike="noStrike" dirty="0">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2577643846"/>
                  </a:ext>
                </a:extLst>
              </a:tr>
              <a:tr h="227086">
                <a:tc>
                  <a:txBody>
                    <a:bodyPr/>
                    <a:lstStyle/>
                    <a:p>
                      <a:pPr algn="l" fontAlgn="ctr"/>
                      <a:r>
                        <a:rPr lang="en-GB" sz="1400" u="none" strike="noStrike">
                          <a:effectLst/>
                        </a:rPr>
                        <a:t>2.c) Compliance Monitoring </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744917353"/>
                  </a:ext>
                </a:extLst>
              </a:tr>
              <a:tr h="227086">
                <a:tc>
                  <a:txBody>
                    <a:bodyPr/>
                    <a:lstStyle/>
                    <a:p>
                      <a:pPr algn="l" fontAlgn="ctr"/>
                      <a:r>
                        <a:rPr lang="en-GB" sz="1400" u="none" strike="noStrike">
                          <a:effectLst/>
                        </a:rPr>
                        <a:t>2.d) Laboratory Credibility </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1011129964"/>
                  </a:ext>
                </a:extLst>
              </a:tr>
              <a:tr h="227086">
                <a:tc>
                  <a:txBody>
                    <a:bodyPr/>
                    <a:lstStyle/>
                    <a:p>
                      <a:pPr algn="l" fontAlgn="ctr"/>
                      <a:r>
                        <a:rPr lang="en-GB" sz="1400" u="none" strike="noStrike">
                          <a:effectLst/>
                        </a:rPr>
                        <a:t>2.e) Incident Management Protocol</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990400038"/>
                  </a:ext>
                </a:extLst>
              </a:tr>
              <a:tr h="258491">
                <a:tc>
                  <a:txBody>
                    <a:bodyPr/>
                    <a:lstStyle/>
                    <a:p>
                      <a:pPr algn="l" fontAlgn="ctr"/>
                      <a:r>
                        <a:rPr lang="en-GB" sz="1600" u="none" strike="noStrike">
                          <a:solidFill>
                            <a:schemeClr val="bg1"/>
                          </a:solidFill>
                          <a:effectLst/>
                        </a:rPr>
                        <a:t>KPA 3: FINANCIAL MANAGEMENT</a:t>
                      </a:r>
                      <a:endParaRPr lang="en-GB" sz="1600" b="1" i="0" u="none" strike="noStrike">
                        <a:solidFill>
                          <a:schemeClr val="bg1"/>
                        </a:solidFill>
                        <a:effectLst/>
                        <a:latin typeface="Calibri" panose="020F0502020204030204" pitchFamily="34" charset="0"/>
                      </a:endParaRPr>
                    </a:p>
                  </a:txBody>
                  <a:tcPr marL="7041" marR="7041" marT="7041" marB="0" anchor="ctr">
                    <a:solidFill>
                      <a:srgbClr val="0070C0"/>
                    </a:solidFill>
                  </a:tcPr>
                </a:tc>
                <a:tc>
                  <a:txBody>
                    <a:bodyPr/>
                    <a:lstStyle/>
                    <a:p>
                      <a:pPr algn="ctr" fontAlgn="ctr"/>
                      <a:r>
                        <a:rPr lang="en-GB" sz="1600" u="none" strike="noStrike">
                          <a:solidFill>
                            <a:schemeClr val="bg1"/>
                          </a:solidFill>
                          <a:effectLst/>
                        </a:rPr>
                        <a:t> 15%</a:t>
                      </a:r>
                      <a:endParaRPr lang="en-GB" sz="1600" b="1" i="0" u="none" strike="noStrike">
                        <a:solidFill>
                          <a:schemeClr val="bg1"/>
                        </a:solidFill>
                        <a:effectLst/>
                        <a:latin typeface="Times New Roman" panose="02020603050405020304" pitchFamily="18" charset="0"/>
                      </a:endParaRPr>
                    </a:p>
                  </a:txBody>
                  <a:tcPr marL="7041" marR="7041" marT="7041" marB="0" anchor="ctr">
                    <a:solidFill>
                      <a:srgbClr val="0070C0"/>
                    </a:solidFill>
                  </a:tcPr>
                </a:tc>
                <a:extLst>
                  <a:ext uri="{0D108BD9-81ED-4DB2-BD59-A6C34878D82A}">
                    <a16:rowId xmlns:a16="http://schemas.microsoft.com/office/drawing/2014/main" val="3304302470"/>
                  </a:ext>
                </a:extLst>
              </a:tr>
              <a:tr h="446918">
                <a:tc>
                  <a:txBody>
                    <a:bodyPr/>
                    <a:lstStyle/>
                    <a:p>
                      <a:pPr algn="l" fontAlgn="ctr"/>
                      <a:r>
                        <a:rPr lang="en-GB" sz="1400" u="none" strike="noStrike">
                          <a:effectLst/>
                        </a:rPr>
                        <a:t>Water Treatment Operations and Maintenance Cost Determination done:</a:t>
                      </a:r>
                      <a:endParaRPr lang="en-GB" sz="1400" b="0" i="0" u="none" strike="noStrike">
                        <a:solidFill>
                          <a:srgbClr val="000000"/>
                        </a:solidFill>
                        <a:effectLst/>
                        <a:latin typeface="Calibri" panose="020F0502020204030204" pitchFamily="34" charset="0"/>
                      </a:endParaRPr>
                    </a:p>
                  </a:txBody>
                  <a:tcPr marL="7041" marR="7041" marT="7041" marB="0" anchor="ctr"/>
                </a:tc>
                <a:tc rowSpan="5">
                  <a:txBody>
                    <a:bodyPr/>
                    <a:lstStyle/>
                    <a:p>
                      <a:pPr algn="ctr" fontAlgn="ctr"/>
                      <a:r>
                        <a:rPr lang="en-GB" sz="1400" u="none" strike="noStrike">
                          <a:effectLst/>
                        </a:rPr>
                        <a:t> </a:t>
                      </a:r>
                      <a:endParaRPr lang="en-GB" sz="1400" b="1" i="0" u="none" strike="noStrike">
                        <a:solidFill>
                          <a:srgbClr val="000000"/>
                        </a:solidFill>
                        <a:effectLst/>
                        <a:latin typeface="Times New Roman" panose="02020603050405020304" pitchFamily="18" charset="0"/>
                      </a:endParaRPr>
                    </a:p>
                  </a:txBody>
                  <a:tcPr marL="7041" marR="7041" marT="7041" marB="0" anchor="ctr"/>
                </a:tc>
                <a:extLst>
                  <a:ext uri="{0D108BD9-81ED-4DB2-BD59-A6C34878D82A}">
                    <a16:rowId xmlns:a16="http://schemas.microsoft.com/office/drawing/2014/main" val="4156614115"/>
                  </a:ext>
                </a:extLst>
              </a:tr>
              <a:tr h="227086">
                <a:tc>
                  <a:txBody>
                    <a:bodyPr/>
                    <a:lstStyle/>
                    <a:p>
                      <a:pPr algn="l" fontAlgn="ctr"/>
                      <a:r>
                        <a:rPr lang="en-GB" sz="1400" u="none" strike="noStrike">
                          <a:effectLst/>
                        </a:rPr>
                        <a:t>i) Determined for the whole Water Supply System; or</a:t>
                      </a:r>
                      <a:endParaRPr lang="en-GB" sz="1400" b="0" i="0" u="none" strike="noStrike">
                        <a:solidFill>
                          <a:srgbClr val="000000"/>
                        </a:solidFill>
                        <a:effectLst/>
                        <a:latin typeface="Calibri" panose="020F0502020204030204" pitchFamily="34" charset="0"/>
                      </a:endParaRPr>
                    </a:p>
                  </a:txBody>
                  <a:tcPr marL="7041" marR="7041" marT="7041" marB="0" anchor="ctr"/>
                </a:tc>
                <a:tc vMerge="1">
                  <a:txBody>
                    <a:bodyPr/>
                    <a:lstStyle/>
                    <a:p>
                      <a:endParaRPr lang="en-GB"/>
                    </a:p>
                  </a:txBody>
                  <a:tcPr/>
                </a:tc>
                <a:extLst>
                  <a:ext uri="{0D108BD9-81ED-4DB2-BD59-A6C34878D82A}">
                    <a16:rowId xmlns:a16="http://schemas.microsoft.com/office/drawing/2014/main" val="3886188465"/>
                  </a:ext>
                </a:extLst>
              </a:tr>
              <a:tr h="227086">
                <a:tc>
                  <a:txBody>
                    <a:bodyPr/>
                    <a:lstStyle/>
                    <a:p>
                      <a:pPr algn="l" fontAlgn="ctr"/>
                      <a:r>
                        <a:rPr lang="en-GB" sz="1400" u="none" strike="noStrike">
                          <a:effectLst/>
                        </a:rPr>
                        <a:t>ii) Determined for part of the system; or</a:t>
                      </a:r>
                      <a:endParaRPr lang="en-GB" sz="1400" b="0" i="0" u="none" strike="noStrike">
                        <a:solidFill>
                          <a:srgbClr val="000000"/>
                        </a:solidFill>
                        <a:effectLst/>
                        <a:latin typeface="Calibri" panose="020F0502020204030204" pitchFamily="34" charset="0"/>
                      </a:endParaRPr>
                    </a:p>
                  </a:txBody>
                  <a:tcPr marL="7041" marR="7041" marT="7041" marB="0" anchor="ctr"/>
                </a:tc>
                <a:tc vMerge="1">
                  <a:txBody>
                    <a:bodyPr/>
                    <a:lstStyle/>
                    <a:p>
                      <a:endParaRPr lang="en-GB"/>
                    </a:p>
                  </a:txBody>
                  <a:tcPr/>
                </a:tc>
                <a:extLst>
                  <a:ext uri="{0D108BD9-81ED-4DB2-BD59-A6C34878D82A}">
                    <a16:rowId xmlns:a16="http://schemas.microsoft.com/office/drawing/2014/main" val="764811702"/>
                  </a:ext>
                </a:extLst>
              </a:tr>
              <a:tr h="227086">
                <a:tc>
                  <a:txBody>
                    <a:bodyPr/>
                    <a:lstStyle/>
                    <a:p>
                      <a:pPr algn="l" fontAlgn="ctr"/>
                      <a:r>
                        <a:rPr lang="en-GB" sz="1400" u="none" strike="noStrike">
                          <a:effectLst/>
                        </a:rPr>
                        <a:t>iii) Not system specific (Global only); or</a:t>
                      </a:r>
                      <a:endParaRPr lang="en-GB" sz="1400" b="0" i="0" u="none" strike="noStrike">
                        <a:solidFill>
                          <a:srgbClr val="000000"/>
                        </a:solidFill>
                        <a:effectLst/>
                        <a:latin typeface="Calibri" panose="020F0502020204030204" pitchFamily="34" charset="0"/>
                      </a:endParaRPr>
                    </a:p>
                  </a:txBody>
                  <a:tcPr marL="7041" marR="7041" marT="7041" marB="0" anchor="ctr"/>
                </a:tc>
                <a:tc vMerge="1">
                  <a:txBody>
                    <a:bodyPr/>
                    <a:lstStyle/>
                    <a:p>
                      <a:endParaRPr lang="en-GB"/>
                    </a:p>
                  </a:txBody>
                  <a:tcPr/>
                </a:tc>
                <a:extLst>
                  <a:ext uri="{0D108BD9-81ED-4DB2-BD59-A6C34878D82A}">
                    <a16:rowId xmlns:a16="http://schemas.microsoft.com/office/drawing/2014/main" val="1029215316"/>
                  </a:ext>
                </a:extLst>
              </a:tr>
              <a:tr h="227086">
                <a:tc>
                  <a:txBody>
                    <a:bodyPr/>
                    <a:lstStyle/>
                    <a:p>
                      <a:pPr algn="l" fontAlgn="ctr"/>
                      <a:r>
                        <a:rPr lang="en-GB" sz="1400" u="none" strike="noStrike">
                          <a:effectLst/>
                        </a:rPr>
                        <a:t>iv) Not Done at all</a:t>
                      </a:r>
                      <a:endParaRPr lang="en-GB" sz="1400" b="0" i="0" u="none" strike="noStrike">
                        <a:solidFill>
                          <a:srgbClr val="000000"/>
                        </a:solidFill>
                        <a:effectLst/>
                        <a:latin typeface="Calibri" panose="020F0502020204030204" pitchFamily="34" charset="0"/>
                      </a:endParaRPr>
                    </a:p>
                  </a:txBody>
                  <a:tcPr marL="7041" marR="7041" marT="7041" marB="0" anchor="ctr"/>
                </a:tc>
                <a:tc vMerge="1">
                  <a:txBody>
                    <a:bodyPr/>
                    <a:lstStyle/>
                    <a:p>
                      <a:endParaRPr lang="en-GB"/>
                    </a:p>
                  </a:txBody>
                  <a:tcPr/>
                </a:tc>
                <a:extLst>
                  <a:ext uri="{0D108BD9-81ED-4DB2-BD59-A6C34878D82A}">
                    <a16:rowId xmlns:a16="http://schemas.microsoft.com/office/drawing/2014/main" val="3680734438"/>
                  </a:ext>
                </a:extLst>
              </a:tr>
              <a:tr h="227086">
                <a:tc>
                  <a:txBody>
                    <a:bodyPr/>
                    <a:lstStyle/>
                    <a:p>
                      <a:pPr algn="l" fontAlgn="ctr"/>
                      <a:r>
                        <a:rPr lang="en-GB" sz="1400" u="none" strike="noStrike">
                          <a:effectLst/>
                        </a:rPr>
                        <a:t>3.a) Water Supply Operations Cost Determination</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35%</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3012075539"/>
                  </a:ext>
                </a:extLst>
              </a:tr>
              <a:tr h="227086">
                <a:tc>
                  <a:txBody>
                    <a:bodyPr/>
                    <a:lstStyle/>
                    <a:p>
                      <a:pPr algn="l" fontAlgn="ctr"/>
                      <a:r>
                        <a:rPr lang="en-GB" sz="1400" u="none" strike="noStrike">
                          <a:effectLst/>
                        </a:rPr>
                        <a:t>3.b) Water Supply Operations &amp; Maintenance Budget</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2681273245"/>
                  </a:ext>
                </a:extLst>
              </a:tr>
              <a:tr h="227086">
                <a:tc>
                  <a:txBody>
                    <a:bodyPr/>
                    <a:lstStyle/>
                    <a:p>
                      <a:pPr algn="l" fontAlgn="ctr"/>
                      <a:r>
                        <a:rPr lang="en-GB" sz="1400" u="none" strike="noStrike">
                          <a:effectLst/>
                        </a:rPr>
                        <a:t>3.c) Water Supply Operations &amp; Maintenance Expenditure</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25%</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394477635"/>
                  </a:ext>
                </a:extLst>
              </a:tr>
              <a:tr h="446918">
                <a:tc>
                  <a:txBody>
                    <a:bodyPr/>
                    <a:lstStyle/>
                    <a:p>
                      <a:pPr algn="l" fontAlgn="ctr"/>
                      <a:r>
                        <a:rPr lang="en-GB" sz="1400" u="none" strike="noStrike">
                          <a:effectLst/>
                        </a:rPr>
                        <a:t>3.d) Supply Chain Management of Services and Treatment Products</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3095910428"/>
                  </a:ext>
                </a:extLst>
              </a:tr>
              <a:tr h="227086">
                <a:tc>
                  <a:txBody>
                    <a:bodyPr/>
                    <a:lstStyle/>
                    <a:p>
                      <a:pPr algn="l" fontAlgn="ctr"/>
                      <a:r>
                        <a:rPr lang="en-GB" sz="1400" u="none" strike="noStrike">
                          <a:effectLst/>
                        </a:rPr>
                        <a:t>3.e) Capital Budget and Expenditure</a:t>
                      </a:r>
                      <a:endParaRPr lang="en-GB" sz="1400" b="0" i="0" u="none" strike="noStrike">
                        <a:solidFill>
                          <a:srgbClr val="000000"/>
                        </a:solidFill>
                        <a:effectLst/>
                        <a:latin typeface="Calibri" panose="020F0502020204030204" pitchFamily="34" charset="0"/>
                      </a:endParaRPr>
                    </a:p>
                  </a:txBody>
                  <a:tcPr marL="7041" marR="7041" marT="7041" marB="0" anchor="ctr"/>
                </a:tc>
                <a:tc>
                  <a:txBody>
                    <a:bodyPr/>
                    <a:lstStyle/>
                    <a:p>
                      <a:pPr algn="ctr" fontAlgn="ctr"/>
                      <a:r>
                        <a:rPr lang="en-GB" sz="1400" u="none" strike="noStrike" dirty="0">
                          <a:effectLst/>
                        </a:rPr>
                        <a:t>10%</a:t>
                      </a:r>
                      <a:endParaRPr lang="en-GB" sz="1400" b="0" i="0" u="none" strike="noStrike" dirty="0">
                        <a:solidFill>
                          <a:srgbClr val="000000"/>
                        </a:solidFill>
                        <a:effectLst/>
                        <a:latin typeface="Calibri" panose="020F0502020204030204" pitchFamily="34" charset="0"/>
                      </a:endParaRPr>
                    </a:p>
                  </a:txBody>
                  <a:tcPr marL="7041" marR="7041" marT="7041" marB="0" anchor="ctr"/>
                </a:tc>
                <a:extLst>
                  <a:ext uri="{0D108BD9-81ED-4DB2-BD59-A6C34878D82A}">
                    <a16:rowId xmlns:a16="http://schemas.microsoft.com/office/drawing/2014/main" val="2722766534"/>
                  </a:ext>
                </a:extLst>
              </a:tr>
            </a:tbl>
          </a:graphicData>
        </a:graphic>
      </p:graphicFrame>
      <p:graphicFrame>
        <p:nvGraphicFramePr>
          <p:cNvPr id="5" name="Table 4">
            <a:extLst>
              <a:ext uri="{FF2B5EF4-FFF2-40B4-BE49-F238E27FC236}">
                <a16:creationId xmlns:a16="http://schemas.microsoft.com/office/drawing/2014/main" id="{FBEB5428-1A6F-937F-B9AC-B001734FDE9D}"/>
              </a:ext>
            </a:extLst>
          </p:cNvPr>
          <p:cNvGraphicFramePr>
            <a:graphicFrameLocks noGrp="1"/>
          </p:cNvGraphicFramePr>
          <p:nvPr>
            <p:extLst>
              <p:ext uri="{D42A27DB-BD31-4B8C-83A1-F6EECF244321}">
                <p14:modId xmlns:p14="http://schemas.microsoft.com/office/powerpoint/2010/main" val="3338040315"/>
              </p:ext>
            </p:extLst>
          </p:nvPr>
        </p:nvGraphicFramePr>
        <p:xfrm>
          <a:off x="6172647" y="706129"/>
          <a:ext cx="5859002" cy="4526640"/>
        </p:xfrm>
        <a:graphic>
          <a:graphicData uri="http://schemas.openxmlformats.org/drawingml/2006/table">
            <a:tbl>
              <a:tblPr>
                <a:tableStyleId>{5C22544A-7EE6-4342-B048-85BDC9FD1C3A}</a:tableStyleId>
              </a:tblPr>
              <a:tblGrid>
                <a:gridCol w="4784383">
                  <a:extLst>
                    <a:ext uri="{9D8B030D-6E8A-4147-A177-3AD203B41FA5}">
                      <a16:colId xmlns:a16="http://schemas.microsoft.com/office/drawing/2014/main" val="2976949150"/>
                    </a:ext>
                  </a:extLst>
                </a:gridCol>
                <a:gridCol w="1074619">
                  <a:extLst>
                    <a:ext uri="{9D8B030D-6E8A-4147-A177-3AD203B41FA5}">
                      <a16:colId xmlns:a16="http://schemas.microsoft.com/office/drawing/2014/main" val="257022070"/>
                    </a:ext>
                  </a:extLst>
                </a:gridCol>
              </a:tblGrid>
              <a:tr h="182880">
                <a:tc>
                  <a:txBody>
                    <a:bodyPr/>
                    <a:lstStyle/>
                    <a:p>
                      <a:pPr algn="l" fontAlgn="ctr"/>
                      <a:r>
                        <a:rPr lang="en-GB" sz="1600" u="none" strike="noStrike">
                          <a:solidFill>
                            <a:schemeClr val="bg1"/>
                          </a:solidFill>
                          <a:effectLst/>
                        </a:rPr>
                        <a:t>KPA and sub-KPAs (contd)</a:t>
                      </a:r>
                      <a:endParaRPr lang="en-GB" sz="1600" b="1" i="0" u="none" strike="noStrike">
                        <a:solidFill>
                          <a:schemeClr val="bg1"/>
                        </a:solidFill>
                        <a:effectLst/>
                        <a:latin typeface="Calibri" panose="020F0502020204030204" pitchFamily="34" charset="0"/>
                      </a:endParaRPr>
                    </a:p>
                  </a:txBody>
                  <a:tcPr marL="8400" marR="8400" marT="8400" marB="0" anchor="ctr">
                    <a:solidFill>
                      <a:srgbClr val="002060"/>
                    </a:solidFill>
                  </a:tcPr>
                </a:tc>
                <a:tc>
                  <a:txBody>
                    <a:bodyPr/>
                    <a:lstStyle/>
                    <a:p>
                      <a:pPr algn="ctr" fontAlgn="ctr"/>
                      <a:r>
                        <a:rPr lang="en-GB" sz="1600" u="none" strike="noStrike">
                          <a:solidFill>
                            <a:schemeClr val="bg1"/>
                          </a:solidFill>
                          <a:effectLst/>
                        </a:rPr>
                        <a:t>Sub-weight</a:t>
                      </a:r>
                      <a:endParaRPr lang="en-GB" sz="1600" b="1" i="0" u="none" strike="noStrike">
                        <a:solidFill>
                          <a:schemeClr val="bg1"/>
                        </a:solidFill>
                        <a:effectLst/>
                        <a:latin typeface="Calibri" panose="020F0502020204030204" pitchFamily="34" charset="0"/>
                      </a:endParaRPr>
                    </a:p>
                  </a:txBody>
                  <a:tcPr marL="8400" marR="8400" marT="8400" marB="0" anchor="ctr">
                    <a:solidFill>
                      <a:srgbClr val="002060"/>
                    </a:solidFill>
                  </a:tcPr>
                </a:tc>
                <a:extLst>
                  <a:ext uri="{0D108BD9-81ED-4DB2-BD59-A6C34878D82A}">
                    <a16:rowId xmlns:a16="http://schemas.microsoft.com/office/drawing/2014/main" val="953296276"/>
                  </a:ext>
                </a:extLst>
              </a:tr>
              <a:tr h="182880">
                <a:tc>
                  <a:txBody>
                    <a:bodyPr/>
                    <a:lstStyle/>
                    <a:p>
                      <a:pPr algn="l" fontAlgn="ctr"/>
                      <a:r>
                        <a:rPr lang="fr-FR" sz="1600" u="none" strike="noStrike">
                          <a:solidFill>
                            <a:schemeClr val="bg1"/>
                          </a:solidFill>
                          <a:effectLst/>
                        </a:rPr>
                        <a:t>KPA 4: TECHNICAL MANAGEMENT</a:t>
                      </a:r>
                      <a:endParaRPr lang="fr-FR" sz="1600" b="1" i="0" u="none" strike="noStrike">
                        <a:solidFill>
                          <a:schemeClr val="bg1"/>
                        </a:solidFill>
                        <a:effectLst/>
                        <a:latin typeface="Calibri" panose="020F0502020204030204" pitchFamily="34" charset="0"/>
                      </a:endParaRPr>
                    </a:p>
                  </a:txBody>
                  <a:tcPr marL="8400" marR="8400" marT="8400" marB="0" anchor="ctr">
                    <a:solidFill>
                      <a:srgbClr val="0070C0"/>
                    </a:solidFill>
                  </a:tcPr>
                </a:tc>
                <a:tc>
                  <a:txBody>
                    <a:bodyPr/>
                    <a:lstStyle/>
                    <a:p>
                      <a:pPr algn="ctr" fontAlgn="ctr"/>
                      <a:r>
                        <a:rPr lang="en-GB" sz="1600" u="none" strike="noStrike">
                          <a:solidFill>
                            <a:schemeClr val="bg1"/>
                          </a:solidFill>
                          <a:effectLst/>
                        </a:rPr>
                        <a:t> 15%</a:t>
                      </a:r>
                      <a:endParaRPr lang="en-GB" sz="1600" b="0" i="0" u="none" strike="noStrike">
                        <a:solidFill>
                          <a:schemeClr val="bg1"/>
                        </a:solidFill>
                        <a:effectLst/>
                        <a:latin typeface="Times New Roman" panose="02020603050405020304" pitchFamily="18" charset="0"/>
                      </a:endParaRPr>
                    </a:p>
                  </a:txBody>
                  <a:tcPr marL="8400" marR="8400" marT="8400" marB="0" anchor="ctr">
                    <a:solidFill>
                      <a:srgbClr val="0070C0"/>
                    </a:solidFill>
                  </a:tcPr>
                </a:tc>
                <a:extLst>
                  <a:ext uri="{0D108BD9-81ED-4DB2-BD59-A6C34878D82A}">
                    <a16:rowId xmlns:a16="http://schemas.microsoft.com/office/drawing/2014/main" val="1394381170"/>
                  </a:ext>
                </a:extLst>
              </a:tr>
              <a:tr h="182880">
                <a:tc>
                  <a:txBody>
                    <a:bodyPr/>
                    <a:lstStyle/>
                    <a:p>
                      <a:pPr algn="l" fontAlgn="ctr"/>
                      <a:r>
                        <a:rPr lang="en-ZA" sz="1400" u="none" strike="noStrike">
                          <a:effectLst/>
                        </a:rPr>
                        <a:t>4.a) WTW Design and Supply Capacity Management</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1808485429"/>
                  </a:ext>
                </a:extLst>
              </a:tr>
              <a:tr h="182880">
                <a:tc>
                  <a:txBody>
                    <a:bodyPr/>
                    <a:lstStyle/>
                    <a:p>
                      <a:pPr algn="l" fontAlgn="ctr"/>
                      <a:r>
                        <a:rPr lang="en-GB" sz="1400" u="none" strike="noStrike">
                          <a:effectLst/>
                        </a:rPr>
                        <a:t>4.b) Process Audit</a:t>
                      </a:r>
                      <a:endParaRPr lang="en-GB"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30%</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1677274246"/>
                  </a:ext>
                </a:extLst>
              </a:tr>
              <a:tr h="182880">
                <a:tc>
                  <a:txBody>
                    <a:bodyPr/>
                    <a:lstStyle/>
                    <a:p>
                      <a:pPr algn="l" fontAlgn="ctr"/>
                      <a:r>
                        <a:rPr lang="en-ZA" sz="1400" u="none" strike="noStrike">
                          <a:effectLst/>
                        </a:rPr>
                        <a:t>4.c) Water Reticulation Inspection </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25%</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2952789357"/>
                  </a:ext>
                </a:extLst>
              </a:tr>
              <a:tr h="182880">
                <a:tc>
                  <a:txBody>
                    <a:bodyPr/>
                    <a:lstStyle/>
                    <a:p>
                      <a:pPr algn="l" fontAlgn="ctr"/>
                      <a:r>
                        <a:rPr lang="en-ZA" sz="1400" u="none" strike="noStrike">
                          <a:effectLst/>
                        </a:rPr>
                        <a:t>4.d) Water Treatment and Supply system Asset Management</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dirty="0">
                          <a:effectLst/>
                        </a:rPr>
                        <a:t>25%</a:t>
                      </a:r>
                      <a:endParaRPr lang="en-GB" sz="1400" b="0" i="0" u="none" strike="noStrike" dirty="0">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1120638080"/>
                  </a:ext>
                </a:extLst>
              </a:tr>
              <a:tr h="182880">
                <a:tc>
                  <a:txBody>
                    <a:bodyPr/>
                    <a:lstStyle/>
                    <a:p>
                      <a:pPr algn="l" fontAlgn="ctr"/>
                      <a:r>
                        <a:rPr lang="en-ZA" sz="1600" u="none" strike="noStrike">
                          <a:solidFill>
                            <a:schemeClr val="bg1"/>
                          </a:solidFill>
                          <a:effectLst/>
                        </a:rPr>
                        <a:t>KPA 5: DRINKING WATER COMPLIANCE</a:t>
                      </a:r>
                      <a:endParaRPr lang="en-ZA" sz="1600" b="1" i="0" u="none" strike="noStrike">
                        <a:solidFill>
                          <a:schemeClr val="bg1"/>
                        </a:solidFill>
                        <a:effectLst/>
                        <a:latin typeface="Calibri" panose="020F0502020204030204" pitchFamily="34" charset="0"/>
                      </a:endParaRPr>
                    </a:p>
                  </a:txBody>
                  <a:tcPr marL="8400" marR="8400" marT="8400" marB="0" anchor="ctr">
                    <a:solidFill>
                      <a:srgbClr val="0070C0"/>
                    </a:solidFill>
                  </a:tcPr>
                </a:tc>
                <a:tc>
                  <a:txBody>
                    <a:bodyPr/>
                    <a:lstStyle/>
                    <a:p>
                      <a:pPr algn="ctr" fontAlgn="ctr"/>
                      <a:r>
                        <a:rPr lang="en-GB" sz="1600" u="none" strike="noStrike">
                          <a:solidFill>
                            <a:schemeClr val="bg1"/>
                          </a:solidFill>
                          <a:effectLst/>
                        </a:rPr>
                        <a:t>35% </a:t>
                      </a:r>
                      <a:endParaRPr lang="en-GB" sz="1600" b="0" i="0" u="none" strike="noStrike">
                        <a:solidFill>
                          <a:schemeClr val="bg1"/>
                        </a:solidFill>
                        <a:effectLst/>
                        <a:latin typeface="Times New Roman" panose="02020603050405020304" pitchFamily="18" charset="0"/>
                      </a:endParaRPr>
                    </a:p>
                  </a:txBody>
                  <a:tcPr marL="8400" marR="8400" marT="8400" marB="0" anchor="ctr">
                    <a:solidFill>
                      <a:srgbClr val="0070C0"/>
                    </a:solidFill>
                  </a:tcPr>
                </a:tc>
                <a:extLst>
                  <a:ext uri="{0D108BD9-81ED-4DB2-BD59-A6C34878D82A}">
                    <a16:rowId xmlns:a16="http://schemas.microsoft.com/office/drawing/2014/main" val="2371594070"/>
                  </a:ext>
                </a:extLst>
              </a:tr>
              <a:tr h="182880">
                <a:tc>
                  <a:txBody>
                    <a:bodyPr/>
                    <a:lstStyle/>
                    <a:p>
                      <a:pPr algn="l" fontAlgn="ctr"/>
                      <a:r>
                        <a:rPr lang="en-GB" sz="1400" u="none" strike="noStrike">
                          <a:effectLst/>
                        </a:rPr>
                        <a:t>5.a) Monitoring Data Submission to DWS</a:t>
                      </a:r>
                      <a:endParaRPr lang="en-GB"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10%</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4080258653"/>
                  </a:ext>
                </a:extLst>
              </a:tr>
              <a:tr h="182880">
                <a:tc>
                  <a:txBody>
                    <a:bodyPr/>
                    <a:lstStyle/>
                    <a:p>
                      <a:pPr algn="l" fontAlgn="ctr"/>
                      <a:r>
                        <a:rPr lang="en-ZA" sz="1400" u="none" strike="noStrike">
                          <a:effectLst/>
                        </a:rPr>
                        <a:t>5.b) Acute Health Microbiological Risk Compliance</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30%</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3516756221"/>
                  </a:ext>
                </a:extLst>
              </a:tr>
              <a:tr h="182880">
                <a:tc>
                  <a:txBody>
                    <a:bodyPr/>
                    <a:lstStyle/>
                    <a:p>
                      <a:pPr algn="l" fontAlgn="ctr"/>
                      <a:r>
                        <a:rPr lang="en-GB" sz="1400" u="none" strike="noStrike">
                          <a:effectLst/>
                        </a:rPr>
                        <a:t>5.c) Chemical Compliance</a:t>
                      </a:r>
                      <a:endParaRPr lang="en-GB"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20%</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1030338617"/>
                  </a:ext>
                </a:extLst>
              </a:tr>
              <a:tr h="182880">
                <a:tc>
                  <a:txBody>
                    <a:bodyPr/>
                    <a:lstStyle/>
                    <a:p>
                      <a:pPr algn="l" fontAlgn="ctr"/>
                      <a:r>
                        <a:rPr lang="en-ZA" sz="1400" u="none" strike="noStrike">
                          <a:effectLst/>
                        </a:rPr>
                        <a:t>5.d) Risk Defined Compliance</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15%</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2121086439"/>
                  </a:ext>
                </a:extLst>
              </a:tr>
              <a:tr h="182880">
                <a:tc>
                  <a:txBody>
                    <a:bodyPr/>
                    <a:lstStyle/>
                    <a:p>
                      <a:pPr algn="l" fontAlgn="ctr"/>
                      <a:r>
                        <a:rPr lang="en-ZA" sz="1400" u="none" strike="noStrike">
                          <a:effectLst/>
                        </a:rPr>
                        <a:t>5.e) Treatment (Operational) Efficiency Index</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5%</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3938818497"/>
                  </a:ext>
                </a:extLst>
              </a:tr>
              <a:tr h="182880">
                <a:tc>
                  <a:txBody>
                    <a:bodyPr/>
                    <a:lstStyle/>
                    <a:p>
                      <a:pPr algn="l" fontAlgn="ctr"/>
                      <a:r>
                        <a:rPr lang="en-GB" sz="1400" u="none" strike="noStrike" dirty="0">
                          <a:solidFill>
                            <a:schemeClr val="bg1"/>
                          </a:solidFill>
                          <a:effectLst/>
                        </a:rPr>
                        <a:t>BONUSES</a:t>
                      </a:r>
                      <a:endParaRPr lang="en-GB" sz="1400" b="1" i="0" u="none" strike="noStrike" dirty="0">
                        <a:solidFill>
                          <a:schemeClr val="bg1"/>
                        </a:solidFill>
                        <a:effectLst/>
                        <a:latin typeface="Calibri" panose="020F0502020204030204" pitchFamily="34" charset="0"/>
                      </a:endParaRPr>
                    </a:p>
                  </a:txBody>
                  <a:tcPr marL="8400" marR="8400" marT="8400" marB="0" anchor="ctr">
                    <a:solidFill>
                      <a:srgbClr val="0070C0"/>
                    </a:solidFill>
                  </a:tcPr>
                </a:tc>
                <a:tc>
                  <a:txBody>
                    <a:bodyPr/>
                    <a:lstStyle/>
                    <a:p>
                      <a:pPr algn="ctr" fontAlgn="ctr"/>
                      <a:r>
                        <a:rPr lang="en-GB" sz="1400" u="none" strike="noStrike">
                          <a:solidFill>
                            <a:schemeClr val="bg1"/>
                          </a:solidFill>
                          <a:effectLst/>
                        </a:rPr>
                        <a:t> </a:t>
                      </a:r>
                      <a:endParaRPr lang="en-GB" sz="1400" b="0" i="0" u="none" strike="noStrike">
                        <a:solidFill>
                          <a:schemeClr val="bg1"/>
                        </a:solidFill>
                        <a:effectLst/>
                        <a:latin typeface="Times New Roman" panose="02020603050405020304" pitchFamily="18" charset="0"/>
                      </a:endParaRPr>
                    </a:p>
                  </a:txBody>
                  <a:tcPr marL="8400" marR="8400" marT="8400" marB="0" anchor="ctr">
                    <a:solidFill>
                      <a:srgbClr val="0070C0"/>
                    </a:solidFill>
                  </a:tcPr>
                </a:tc>
                <a:extLst>
                  <a:ext uri="{0D108BD9-81ED-4DB2-BD59-A6C34878D82A}">
                    <a16:rowId xmlns:a16="http://schemas.microsoft.com/office/drawing/2014/main" val="2973018041"/>
                  </a:ext>
                </a:extLst>
              </a:tr>
              <a:tr h="182880">
                <a:tc>
                  <a:txBody>
                    <a:bodyPr/>
                    <a:lstStyle/>
                    <a:p>
                      <a:pPr algn="l" fontAlgn="ctr"/>
                      <a:r>
                        <a:rPr lang="en-ZA" sz="1400" u="none" strike="noStrike">
                          <a:effectLst/>
                        </a:rPr>
                        <a:t>6.a) Process Control Training </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25%</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1656346769"/>
                  </a:ext>
                </a:extLst>
              </a:tr>
              <a:tr h="182880">
                <a:tc>
                  <a:txBody>
                    <a:bodyPr/>
                    <a:lstStyle/>
                    <a:p>
                      <a:pPr algn="l" fontAlgn="ctr"/>
                      <a:r>
                        <a:rPr lang="en-GB" sz="1400" u="none" strike="noStrike">
                          <a:effectLst/>
                        </a:rPr>
                        <a:t>6.b) Performance Agreements</a:t>
                      </a:r>
                      <a:endParaRPr lang="en-GB"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25%</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3519646511"/>
                  </a:ext>
                </a:extLst>
              </a:tr>
              <a:tr h="182880">
                <a:tc>
                  <a:txBody>
                    <a:bodyPr/>
                    <a:lstStyle/>
                    <a:p>
                      <a:pPr algn="l" fontAlgn="ctr"/>
                      <a:r>
                        <a:rPr lang="en-ZA" sz="1400" u="none" strike="noStrike">
                          <a:effectLst/>
                        </a:rPr>
                        <a:t>6.c) Publication of Drinking Water Quality Results </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25%</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539873649"/>
                  </a:ext>
                </a:extLst>
              </a:tr>
              <a:tr h="182880">
                <a:tc>
                  <a:txBody>
                    <a:bodyPr/>
                    <a:lstStyle/>
                    <a:p>
                      <a:pPr algn="l" fontAlgn="ctr"/>
                      <a:r>
                        <a:rPr lang="en-GB" sz="1400" u="none" strike="noStrike">
                          <a:effectLst/>
                        </a:rPr>
                        <a:t>6.d) Water Demand Management</a:t>
                      </a:r>
                      <a:endParaRPr lang="en-GB"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25%</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2857636954"/>
                  </a:ext>
                </a:extLst>
              </a:tr>
              <a:tr h="182880">
                <a:tc>
                  <a:txBody>
                    <a:bodyPr/>
                    <a:lstStyle/>
                    <a:p>
                      <a:pPr algn="l" fontAlgn="ctr"/>
                      <a:r>
                        <a:rPr lang="en-GB" sz="1400" u="none" strike="noStrike">
                          <a:solidFill>
                            <a:schemeClr val="bg1"/>
                          </a:solidFill>
                          <a:effectLst/>
                        </a:rPr>
                        <a:t>PENALTIES</a:t>
                      </a:r>
                      <a:endParaRPr lang="en-GB" sz="1400" b="1" i="0" u="none" strike="noStrike">
                        <a:solidFill>
                          <a:schemeClr val="bg1"/>
                        </a:solidFill>
                        <a:effectLst/>
                        <a:latin typeface="Calibri" panose="020F0502020204030204" pitchFamily="34" charset="0"/>
                      </a:endParaRPr>
                    </a:p>
                  </a:txBody>
                  <a:tcPr marL="8400" marR="8400" marT="8400" marB="0" anchor="ctr">
                    <a:solidFill>
                      <a:srgbClr val="0070C0"/>
                    </a:solidFill>
                  </a:tcPr>
                </a:tc>
                <a:tc>
                  <a:txBody>
                    <a:bodyPr/>
                    <a:lstStyle/>
                    <a:p>
                      <a:pPr algn="ctr" fontAlgn="ctr"/>
                      <a:r>
                        <a:rPr lang="en-GB" sz="1400" u="none" strike="noStrike">
                          <a:solidFill>
                            <a:schemeClr val="bg1"/>
                          </a:solidFill>
                          <a:effectLst/>
                        </a:rPr>
                        <a:t> </a:t>
                      </a:r>
                      <a:endParaRPr lang="en-GB" sz="1400" b="0" i="0" u="none" strike="noStrike">
                        <a:solidFill>
                          <a:schemeClr val="bg1"/>
                        </a:solidFill>
                        <a:effectLst/>
                        <a:latin typeface="Times New Roman" panose="02020603050405020304" pitchFamily="18" charset="0"/>
                      </a:endParaRPr>
                    </a:p>
                  </a:txBody>
                  <a:tcPr marL="8400" marR="8400" marT="8400" marB="0" anchor="ctr">
                    <a:solidFill>
                      <a:srgbClr val="0070C0"/>
                    </a:solidFill>
                  </a:tcPr>
                </a:tc>
                <a:extLst>
                  <a:ext uri="{0D108BD9-81ED-4DB2-BD59-A6C34878D82A}">
                    <a16:rowId xmlns:a16="http://schemas.microsoft.com/office/drawing/2014/main" val="1377359795"/>
                  </a:ext>
                </a:extLst>
              </a:tr>
              <a:tr h="182880">
                <a:tc>
                  <a:txBody>
                    <a:bodyPr/>
                    <a:lstStyle/>
                    <a:p>
                      <a:pPr algn="l" fontAlgn="ctr"/>
                      <a:r>
                        <a:rPr lang="en-ZA" sz="1400" u="none" strike="noStrike">
                          <a:effectLst/>
                        </a:rPr>
                        <a:t>7.a) Data variances and Discrepancies </a:t>
                      </a:r>
                      <a:endParaRPr lang="en-ZA"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a:effectLst/>
                        </a:rPr>
                        <a:t>50%</a:t>
                      </a:r>
                      <a:endParaRPr lang="en-GB" sz="1400" b="0" i="0" u="none" strike="noStrike">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3043636858"/>
                  </a:ext>
                </a:extLst>
              </a:tr>
              <a:tr h="182880">
                <a:tc>
                  <a:txBody>
                    <a:bodyPr/>
                    <a:lstStyle/>
                    <a:p>
                      <a:pPr algn="l" fontAlgn="ctr"/>
                      <a:r>
                        <a:rPr lang="en-GB" sz="1400" u="none" strike="noStrike">
                          <a:effectLst/>
                        </a:rPr>
                        <a:t>7.b) Non-notification of DWQ Failure</a:t>
                      </a:r>
                      <a:endParaRPr lang="en-GB" sz="1400" b="0" i="0" u="none" strike="noStrike">
                        <a:solidFill>
                          <a:srgbClr val="000000"/>
                        </a:solidFill>
                        <a:effectLst/>
                        <a:latin typeface="Calibri" panose="020F0502020204030204" pitchFamily="34" charset="0"/>
                      </a:endParaRPr>
                    </a:p>
                  </a:txBody>
                  <a:tcPr marL="8400" marR="8400" marT="8400" marB="0" anchor="ctr"/>
                </a:tc>
                <a:tc>
                  <a:txBody>
                    <a:bodyPr/>
                    <a:lstStyle/>
                    <a:p>
                      <a:pPr algn="ctr" fontAlgn="ctr"/>
                      <a:r>
                        <a:rPr lang="en-GB" sz="1400" u="none" strike="noStrike" dirty="0">
                          <a:effectLst/>
                        </a:rPr>
                        <a:t>50%</a:t>
                      </a:r>
                      <a:endParaRPr lang="en-GB" sz="1400" b="0" i="0" u="none" strike="noStrike" dirty="0">
                        <a:solidFill>
                          <a:srgbClr val="000000"/>
                        </a:solidFill>
                        <a:effectLst/>
                        <a:latin typeface="Calibri" panose="020F0502020204030204" pitchFamily="34" charset="0"/>
                      </a:endParaRPr>
                    </a:p>
                  </a:txBody>
                  <a:tcPr marL="8400" marR="8400" marT="8400" marB="0" anchor="ctr"/>
                </a:tc>
                <a:extLst>
                  <a:ext uri="{0D108BD9-81ED-4DB2-BD59-A6C34878D82A}">
                    <a16:rowId xmlns:a16="http://schemas.microsoft.com/office/drawing/2014/main" val="1057843423"/>
                  </a:ext>
                </a:extLst>
              </a:tr>
            </a:tbl>
          </a:graphicData>
        </a:graphic>
      </p:graphicFrame>
    </p:spTree>
    <p:extLst>
      <p:ext uri="{BB962C8B-B14F-4D97-AF65-F5344CB8AC3E}">
        <p14:creationId xmlns:p14="http://schemas.microsoft.com/office/powerpoint/2010/main" val="188408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176802" y="6268632"/>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52397" y="435843"/>
            <a:ext cx="11887201" cy="483066"/>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score categorisation</a:t>
            </a:r>
          </a:p>
        </p:txBody>
      </p:sp>
      <p:sp>
        <p:nvSpPr>
          <p:cNvPr id="6" name="TextBox 5">
            <a:extLst>
              <a:ext uri="{FF2B5EF4-FFF2-40B4-BE49-F238E27FC236}">
                <a16:creationId xmlns:a16="http://schemas.microsoft.com/office/drawing/2014/main" id="{03B75F16-DF2F-AAAC-16A4-09F561A23590}"/>
              </a:ext>
            </a:extLst>
          </p:cNvPr>
          <p:cNvSpPr txBox="1"/>
          <p:nvPr/>
        </p:nvSpPr>
        <p:spPr>
          <a:xfrm>
            <a:off x="304800" y="1156721"/>
            <a:ext cx="11887200" cy="369332"/>
          </a:xfrm>
          <a:prstGeom prst="rect">
            <a:avLst/>
          </a:prstGeom>
          <a:noFill/>
          <a:ln>
            <a:noFill/>
          </a:ln>
        </p:spPr>
        <p:txBody>
          <a:bodyPr wrap="square" lIns="91440" tIns="45720" rIns="91440" bIns="45720" rtlCol="0" anchor="t">
            <a:spAutoFit/>
          </a:bodyPr>
          <a:lstStyle/>
          <a:p>
            <a:r>
              <a:rPr lang="en-ZA" sz="1800" dirty="0">
                <a:effectLst/>
                <a:latin typeface="Calibri" panose="020F0502020204030204" pitchFamily="34" charset="0"/>
                <a:ea typeface="Calibri" panose="020F0502020204030204" pitchFamily="34" charset="0"/>
                <a:cs typeface="Times New Roman" panose="02020603050405020304" pitchFamily="18" charset="0"/>
              </a:rPr>
              <a:t>The Blue Drop Scores for each water supply system </a:t>
            </a:r>
            <a:r>
              <a:rPr lang="en-ZA" dirty="0">
                <a:latin typeface="Calibri" panose="020F0502020204030204" pitchFamily="34" charset="0"/>
                <a:ea typeface="Calibri" panose="020F0502020204030204" pitchFamily="34" charset="0"/>
                <a:cs typeface="Times New Roman" panose="02020603050405020304" pitchFamily="18" charset="0"/>
              </a:rPr>
              <a:t>are</a:t>
            </a:r>
            <a:r>
              <a:rPr lang="en-ZA" sz="1800" dirty="0">
                <a:effectLst/>
                <a:latin typeface="Calibri" panose="020F0502020204030204" pitchFamily="34" charset="0"/>
                <a:ea typeface="Calibri" panose="020F0502020204030204" pitchFamily="34" charset="0"/>
                <a:cs typeface="Times New Roman" panose="02020603050405020304" pitchFamily="18" charset="0"/>
              </a:rPr>
              <a:t> categorised as follows: </a:t>
            </a:r>
            <a:endParaRPr lang="en-ZA" dirty="0"/>
          </a:p>
        </p:txBody>
      </p:sp>
      <p:graphicFrame>
        <p:nvGraphicFramePr>
          <p:cNvPr id="4" name="Table 3">
            <a:extLst>
              <a:ext uri="{FF2B5EF4-FFF2-40B4-BE49-F238E27FC236}">
                <a16:creationId xmlns:a16="http://schemas.microsoft.com/office/drawing/2014/main" id="{00D7EB95-1AB2-9337-FB89-6C2B774E820E}"/>
              </a:ext>
            </a:extLst>
          </p:cNvPr>
          <p:cNvGraphicFramePr>
            <a:graphicFrameLocks noGrp="1"/>
          </p:cNvGraphicFramePr>
          <p:nvPr>
            <p:extLst>
              <p:ext uri="{D42A27DB-BD31-4B8C-83A1-F6EECF244321}">
                <p14:modId xmlns:p14="http://schemas.microsoft.com/office/powerpoint/2010/main" val="108052125"/>
              </p:ext>
            </p:extLst>
          </p:nvPr>
        </p:nvGraphicFramePr>
        <p:xfrm>
          <a:off x="1235746" y="1857911"/>
          <a:ext cx="9363456" cy="2743200"/>
        </p:xfrm>
        <a:graphic>
          <a:graphicData uri="http://schemas.openxmlformats.org/drawingml/2006/table">
            <a:tbl>
              <a:tblPr firstRow="1" firstCol="1" bandRow="1"/>
              <a:tblGrid>
                <a:gridCol w="923544">
                  <a:extLst>
                    <a:ext uri="{9D8B030D-6E8A-4147-A177-3AD203B41FA5}">
                      <a16:colId xmlns:a16="http://schemas.microsoft.com/office/drawing/2014/main" val="2334840048"/>
                    </a:ext>
                  </a:extLst>
                </a:gridCol>
                <a:gridCol w="1380744">
                  <a:extLst>
                    <a:ext uri="{9D8B030D-6E8A-4147-A177-3AD203B41FA5}">
                      <a16:colId xmlns:a16="http://schemas.microsoft.com/office/drawing/2014/main" val="1554791063"/>
                    </a:ext>
                  </a:extLst>
                </a:gridCol>
                <a:gridCol w="7059168">
                  <a:extLst>
                    <a:ext uri="{9D8B030D-6E8A-4147-A177-3AD203B41FA5}">
                      <a16:colId xmlns:a16="http://schemas.microsoft.com/office/drawing/2014/main" val="795091700"/>
                    </a:ext>
                  </a:extLst>
                </a:gridCol>
              </a:tblGrid>
              <a:tr h="548640">
                <a:tc>
                  <a:txBody>
                    <a:bodyPr/>
                    <a:lstStyle/>
                    <a:p>
                      <a:pPr marL="215900" algn="ctr"/>
                      <a:r>
                        <a:rPr lang="en-GB" sz="1800" b="1">
                          <a:ln>
                            <a:solidFill>
                              <a:schemeClr val="accent1"/>
                            </a:solidFill>
                          </a:ln>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a:ln>
                          <a:solidFill>
                            <a:schemeClr val="accent1"/>
                          </a:solid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ECC"/>
                    </a:solidFill>
                  </a:tcPr>
                </a:tc>
                <a:tc>
                  <a:txBody>
                    <a:bodyPr/>
                    <a:lstStyle/>
                    <a:p>
                      <a:pPr marL="215900" algn="l">
                        <a:spcBef>
                          <a:spcPts val="1200"/>
                        </a:spcBef>
                      </a:pPr>
                      <a:r>
                        <a:rPr lang="en-GB" sz="1800" u="sng">
                          <a:ln>
                            <a:solidFill>
                              <a:schemeClr val="accent1"/>
                            </a:solid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&gt;</a:t>
                      </a:r>
                      <a:r>
                        <a:rPr lang="en-GB" sz="1800">
                          <a:ln>
                            <a:solidFill>
                              <a:schemeClr val="accent1"/>
                            </a:solid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95-100%</a:t>
                      </a:r>
                      <a:endParaRPr lang="en-ZA" sz="1800">
                        <a:ln>
                          <a:solidFill>
                            <a:schemeClr val="accent1"/>
                          </a:solid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spcBef>
                          <a:spcPts val="1200"/>
                        </a:spcBef>
                      </a:pPr>
                      <a:r>
                        <a:rPr lang="en-GB" sz="1800" dirty="0">
                          <a:ln>
                            <a:solidFill>
                              <a:schemeClr val="accent1"/>
                            </a:solidFill>
                          </a:ln>
                          <a:effectLst/>
                          <a:latin typeface="Calibri" panose="020F0502020204030204" pitchFamily="34" charset="0"/>
                          <a:ea typeface="Times New Roman" panose="02020603050405020304" pitchFamily="18" charset="0"/>
                          <a:cs typeface="Calibri" panose="020F0502020204030204" pitchFamily="34" charset="0"/>
                        </a:rPr>
                        <a:t>Excellent situation, need to maintain</a:t>
                      </a:r>
                      <a:endParaRPr lang="en-ZA" sz="1800" dirty="0">
                        <a:ln>
                          <a:solidFill>
                            <a:schemeClr val="accent1"/>
                          </a:solidFill>
                        </a:ln>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290598"/>
                  </a:ext>
                </a:extLst>
              </a:tr>
              <a:tr h="548640">
                <a:tc>
                  <a:txBody>
                    <a:bodyPr/>
                    <a:lstStyle/>
                    <a:p>
                      <a:pPr marL="215900" algn="ctr"/>
                      <a:r>
                        <a:rPr lang="en-GB" sz="18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marL="215900" algn="l">
                        <a:spcBef>
                          <a:spcPts val="1200"/>
                        </a:spcBef>
                      </a:pPr>
                      <a:r>
                        <a:rPr lang="en-GB" sz="1800" u="sng">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&gt;</a:t>
                      </a:r>
                      <a:r>
                        <a:rPr lang="en-GB" sz="18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80-&lt;95%</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spcBef>
                          <a:spcPts val="1200"/>
                        </a:spcBef>
                      </a:pPr>
                      <a:r>
                        <a:rPr lang="en-GB" sz="1800" dirty="0">
                          <a:effectLst/>
                          <a:latin typeface="Calibri" panose="020F0502020204030204" pitchFamily="34" charset="0"/>
                          <a:ea typeface="Times New Roman" panose="02020603050405020304" pitchFamily="18" charset="0"/>
                          <a:cs typeface="Calibri" panose="020F0502020204030204" pitchFamily="34" charset="0"/>
                        </a:rPr>
                        <a:t>Good performance, some room for improvement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78486"/>
                  </a:ext>
                </a:extLst>
              </a:tr>
              <a:tr h="548640">
                <a:tc>
                  <a:txBody>
                    <a:bodyPr/>
                    <a:lstStyle/>
                    <a:p>
                      <a:pPr marL="215900" algn="ctr"/>
                      <a:r>
                        <a:rPr lang="en-GB" sz="18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215900" algn="l">
                        <a:spcBef>
                          <a:spcPts val="1200"/>
                        </a:spcBef>
                      </a:pPr>
                      <a:r>
                        <a:rPr lang="en-GB" sz="1800" u="sng">
                          <a:effectLst/>
                          <a:latin typeface="Calibri" panose="020F0502020204030204" pitchFamily="34" charset="0"/>
                          <a:ea typeface="Times New Roman" panose="02020603050405020304" pitchFamily="18" charset="0"/>
                          <a:cs typeface="Calibri" panose="020F0502020204030204" pitchFamily="34" charset="0"/>
                        </a:rPr>
                        <a:t>&gt;</a:t>
                      </a:r>
                      <a:r>
                        <a:rPr lang="en-GB" sz="1800">
                          <a:effectLst/>
                          <a:latin typeface="Calibri" panose="020F0502020204030204" pitchFamily="34" charset="0"/>
                          <a:ea typeface="Times New Roman" panose="02020603050405020304" pitchFamily="18" charset="0"/>
                          <a:cs typeface="Calibri" panose="020F0502020204030204" pitchFamily="34" charset="0"/>
                        </a:rPr>
                        <a:t>50-&lt;80%</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spcBef>
                          <a:spcPts val="1200"/>
                        </a:spcBef>
                      </a:pPr>
                      <a:r>
                        <a:rPr lang="en-GB" sz="1800" dirty="0">
                          <a:effectLst/>
                          <a:latin typeface="Calibri" panose="020F0502020204030204" pitchFamily="34" charset="0"/>
                          <a:ea typeface="Times New Roman" panose="02020603050405020304" pitchFamily="18" charset="0"/>
                          <a:cs typeface="Calibri" panose="020F0502020204030204" pitchFamily="34" charset="0"/>
                        </a:rPr>
                        <a:t>Average performance, ample room for improvement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9277542"/>
                  </a:ext>
                </a:extLst>
              </a:tr>
              <a:tr h="548640">
                <a:tc>
                  <a:txBody>
                    <a:bodyPr/>
                    <a:lstStyle/>
                    <a:p>
                      <a:pPr marL="215900" algn="ctr"/>
                      <a:r>
                        <a:rPr lang="en-GB" sz="18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64"/>
                    </a:solidFill>
                  </a:tcPr>
                </a:tc>
                <a:tc>
                  <a:txBody>
                    <a:bodyPr/>
                    <a:lstStyle/>
                    <a:p>
                      <a:pPr marL="215900" algn="l">
                        <a:spcBef>
                          <a:spcPts val="1200"/>
                        </a:spcBef>
                      </a:pPr>
                      <a:r>
                        <a:rPr lang="en-GB" sz="1800" u="sng">
                          <a:solidFill>
                            <a:srgbClr val="FF9933"/>
                          </a:solidFill>
                          <a:effectLst/>
                          <a:latin typeface="Calibri" panose="020F0502020204030204" pitchFamily="34" charset="0"/>
                          <a:ea typeface="Times New Roman" panose="02020603050405020304" pitchFamily="18" charset="0"/>
                          <a:cs typeface="Calibri" panose="020F0502020204030204" pitchFamily="34" charset="0"/>
                        </a:rPr>
                        <a:t>&gt;</a:t>
                      </a:r>
                      <a:r>
                        <a:rPr lang="en-GB" sz="1800">
                          <a:solidFill>
                            <a:srgbClr val="FF9933"/>
                          </a:solidFill>
                          <a:effectLst/>
                          <a:latin typeface="Calibri" panose="020F0502020204030204" pitchFamily="34" charset="0"/>
                          <a:ea typeface="Times New Roman" panose="02020603050405020304" pitchFamily="18" charset="0"/>
                          <a:cs typeface="Calibri" panose="020F0502020204030204" pitchFamily="34" charset="0"/>
                        </a:rPr>
                        <a:t>31-&lt;50%</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spcBef>
                          <a:spcPts val="1200"/>
                        </a:spcBef>
                      </a:pPr>
                      <a:r>
                        <a:rPr lang="en-GB" sz="1800" dirty="0">
                          <a:effectLst/>
                          <a:latin typeface="Calibri" panose="020F0502020204030204" pitchFamily="34" charset="0"/>
                          <a:ea typeface="Times New Roman" panose="02020603050405020304" pitchFamily="18" charset="0"/>
                          <a:cs typeface="Calibri" panose="020F0502020204030204" pitchFamily="34" charset="0"/>
                        </a:rPr>
                        <a:t>Poor performance, need targeted intervention towards gradual sustainable improvement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4716846"/>
                  </a:ext>
                </a:extLst>
              </a:tr>
              <a:tr h="548640">
                <a:tc>
                  <a:txBody>
                    <a:bodyPr/>
                    <a:lstStyle/>
                    <a:p>
                      <a:pPr marL="215900" algn="ctr"/>
                      <a:r>
                        <a:rPr lang="en-GB" sz="18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080"/>
                    </a:solidFill>
                  </a:tcPr>
                </a:tc>
                <a:tc>
                  <a:txBody>
                    <a:bodyPr/>
                    <a:lstStyle/>
                    <a:p>
                      <a:pPr marL="215900" algn="l">
                        <a:spcBef>
                          <a:spcPts val="1200"/>
                        </a:spcBef>
                      </a:pPr>
                      <a:r>
                        <a:rPr lang="en-GB" sz="18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0-&lt;31%</a:t>
                      </a: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spcBef>
                          <a:spcPts val="1200"/>
                        </a:spcBef>
                      </a:pPr>
                      <a:r>
                        <a:rPr lang="en-GB" sz="1800" b="1" dirty="0">
                          <a:effectLst/>
                          <a:latin typeface="Calibri" panose="020F0502020204030204" pitchFamily="34" charset="0"/>
                          <a:ea typeface="Times New Roman" panose="02020603050405020304" pitchFamily="18" charset="0"/>
                          <a:cs typeface="Calibri" panose="020F0502020204030204" pitchFamily="34" charset="0"/>
                        </a:rPr>
                        <a:t>Critical state</a:t>
                      </a:r>
                      <a:r>
                        <a:rPr lang="en-GB" sz="1800" dirty="0">
                          <a:effectLst/>
                          <a:latin typeface="Calibri" panose="020F0502020204030204" pitchFamily="34" charset="0"/>
                          <a:ea typeface="Times New Roman" panose="02020603050405020304" pitchFamily="18" charset="0"/>
                          <a:cs typeface="Calibri" panose="020F0502020204030204" pitchFamily="34" charset="0"/>
                        </a:rPr>
                        <a:t>, need urgent intervention for all aspects of the water services business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333353"/>
                  </a:ext>
                </a:extLst>
              </a:tr>
            </a:tbl>
          </a:graphicData>
        </a:graphic>
      </p:graphicFrame>
      <p:sp>
        <p:nvSpPr>
          <p:cNvPr id="5" name="TextBox 4">
            <a:extLst>
              <a:ext uri="{FF2B5EF4-FFF2-40B4-BE49-F238E27FC236}">
                <a16:creationId xmlns:a16="http://schemas.microsoft.com/office/drawing/2014/main" id="{2034C484-6138-E4B3-3318-E68EAD4CF1D0}"/>
              </a:ext>
            </a:extLst>
          </p:cNvPr>
          <p:cNvSpPr txBox="1"/>
          <p:nvPr/>
        </p:nvSpPr>
        <p:spPr>
          <a:xfrm>
            <a:off x="243838" y="5064488"/>
            <a:ext cx="11704320" cy="923330"/>
          </a:xfrm>
          <a:prstGeom prst="rect">
            <a:avLst/>
          </a:prstGeom>
          <a:noFill/>
        </p:spPr>
        <p:txBody>
          <a:bodyPr wrap="square" rtlCol="0">
            <a:spAutoFit/>
          </a:bodyPr>
          <a:lstStyle/>
          <a:p>
            <a:r>
              <a:rPr lang="en-US" dirty="0"/>
              <a:t>This categorization system is applied to the aggregated score for each water supply system and for each water services authority.</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232491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245170" y="6371773"/>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021ABD2B-5694-B4FE-1966-F8EE74009A5F}"/>
              </a:ext>
            </a:extLst>
          </p:cNvPr>
          <p:cNvSpPr txBox="1">
            <a:spLocks/>
          </p:cNvSpPr>
          <p:nvPr/>
        </p:nvSpPr>
        <p:spPr>
          <a:xfrm>
            <a:off x="156375" y="190523"/>
            <a:ext cx="11879249" cy="615950"/>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scores by province</a:t>
            </a:r>
          </a:p>
        </p:txBody>
      </p:sp>
      <p:graphicFrame>
        <p:nvGraphicFramePr>
          <p:cNvPr id="4" name="Table 3">
            <a:extLst>
              <a:ext uri="{FF2B5EF4-FFF2-40B4-BE49-F238E27FC236}">
                <a16:creationId xmlns:a16="http://schemas.microsoft.com/office/drawing/2014/main" id="{EF76DFBE-701B-DA7A-F709-960FF2859B94}"/>
              </a:ext>
            </a:extLst>
          </p:cNvPr>
          <p:cNvGraphicFramePr>
            <a:graphicFrameLocks noGrp="1"/>
          </p:cNvGraphicFramePr>
          <p:nvPr>
            <p:extLst>
              <p:ext uri="{D42A27DB-BD31-4B8C-83A1-F6EECF244321}">
                <p14:modId xmlns:p14="http://schemas.microsoft.com/office/powerpoint/2010/main" val="2162945756"/>
              </p:ext>
            </p:extLst>
          </p:nvPr>
        </p:nvGraphicFramePr>
        <p:xfrm>
          <a:off x="156375" y="946505"/>
          <a:ext cx="11556571" cy="4964990"/>
        </p:xfrm>
        <a:graphic>
          <a:graphicData uri="http://schemas.openxmlformats.org/drawingml/2006/table">
            <a:tbl>
              <a:tblPr/>
              <a:tblGrid>
                <a:gridCol w="925287">
                  <a:extLst>
                    <a:ext uri="{9D8B030D-6E8A-4147-A177-3AD203B41FA5}">
                      <a16:colId xmlns:a16="http://schemas.microsoft.com/office/drawing/2014/main" val="1119933224"/>
                    </a:ext>
                  </a:extLst>
                </a:gridCol>
                <a:gridCol w="729343">
                  <a:extLst>
                    <a:ext uri="{9D8B030D-6E8A-4147-A177-3AD203B41FA5}">
                      <a16:colId xmlns:a16="http://schemas.microsoft.com/office/drawing/2014/main" val="1842896088"/>
                    </a:ext>
                  </a:extLst>
                </a:gridCol>
                <a:gridCol w="947057">
                  <a:extLst>
                    <a:ext uri="{9D8B030D-6E8A-4147-A177-3AD203B41FA5}">
                      <a16:colId xmlns:a16="http://schemas.microsoft.com/office/drawing/2014/main" val="3230326545"/>
                    </a:ext>
                  </a:extLst>
                </a:gridCol>
                <a:gridCol w="849086">
                  <a:extLst>
                    <a:ext uri="{9D8B030D-6E8A-4147-A177-3AD203B41FA5}">
                      <a16:colId xmlns:a16="http://schemas.microsoft.com/office/drawing/2014/main" val="921160495"/>
                    </a:ext>
                  </a:extLst>
                </a:gridCol>
                <a:gridCol w="975738">
                  <a:extLst>
                    <a:ext uri="{9D8B030D-6E8A-4147-A177-3AD203B41FA5}">
                      <a16:colId xmlns:a16="http://schemas.microsoft.com/office/drawing/2014/main" val="3321043797"/>
                    </a:ext>
                  </a:extLst>
                </a:gridCol>
                <a:gridCol w="805543">
                  <a:extLst>
                    <a:ext uri="{9D8B030D-6E8A-4147-A177-3AD203B41FA5}">
                      <a16:colId xmlns:a16="http://schemas.microsoft.com/office/drawing/2014/main" val="3407750230"/>
                    </a:ext>
                  </a:extLst>
                </a:gridCol>
                <a:gridCol w="1014319">
                  <a:extLst>
                    <a:ext uri="{9D8B030D-6E8A-4147-A177-3AD203B41FA5}">
                      <a16:colId xmlns:a16="http://schemas.microsoft.com/office/drawing/2014/main" val="1704840968"/>
                    </a:ext>
                  </a:extLst>
                </a:gridCol>
                <a:gridCol w="783771">
                  <a:extLst>
                    <a:ext uri="{9D8B030D-6E8A-4147-A177-3AD203B41FA5}">
                      <a16:colId xmlns:a16="http://schemas.microsoft.com/office/drawing/2014/main" val="1243881656"/>
                    </a:ext>
                  </a:extLst>
                </a:gridCol>
                <a:gridCol w="968829">
                  <a:extLst>
                    <a:ext uri="{9D8B030D-6E8A-4147-A177-3AD203B41FA5}">
                      <a16:colId xmlns:a16="http://schemas.microsoft.com/office/drawing/2014/main" val="669692181"/>
                    </a:ext>
                  </a:extLst>
                </a:gridCol>
                <a:gridCol w="914399">
                  <a:extLst>
                    <a:ext uri="{9D8B030D-6E8A-4147-A177-3AD203B41FA5}">
                      <a16:colId xmlns:a16="http://schemas.microsoft.com/office/drawing/2014/main" val="281791044"/>
                    </a:ext>
                  </a:extLst>
                </a:gridCol>
                <a:gridCol w="862001">
                  <a:extLst>
                    <a:ext uri="{9D8B030D-6E8A-4147-A177-3AD203B41FA5}">
                      <a16:colId xmlns:a16="http://schemas.microsoft.com/office/drawing/2014/main" val="1654899756"/>
                    </a:ext>
                  </a:extLst>
                </a:gridCol>
                <a:gridCol w="794657">
                  <a:extLst>
                    <a:ext uri="{9D8B030D-6E8A-4147-A177-3AD203B41FA5}">
                      <a16:colId xmlns:a16="http://schemas.microsoft.com/office/drawing/2014/main" val="3703136497"/>
                    </a:ext>
                  </a:extLst>
                </a:gridCol>
                <a:gridCol w="986541">
                  <a:extLst>
                    <a:ext uri="{9D8B030D-6E8A-4147-A177-3AD203B41FA5}">
                      <a16:colId xmlns:a16="http://schemas.microsoft.com/office/drawing/2014/main" val="2528521130"/>
                    </a:ext>
                  </a:extLst>
                </a:gridCol>
              </a:tblGrid>
              <a:tr h="342050">
                <a:tc>
                  <a:txBody>
                    <a:bodyPr/>
                    <a:lstStyle/>
                    <a:p>
                      <a:pPr algn="l" fontAlgn="b"/>
                      <a:r>
                        <a:rPr lang="en-GB" sz="1600" b="0" i="0" u="none" strike="noStrike" dirty="0">
                          <a:solidFill>
                            <a:srgbClr val="000000"/>
                          </a:solidFill>
                          <a:effectLst/>
                          <a:latin typeface="Times New Roman" panose="02020603050405020304" pitchFamily="18" charset="0"/>
                        </a:rPr>
                        <a:t> </a:t>
                      </a:r>
                    </a:p>
                  </a:txBody>
                  <a:tcPr marL="7724" marR="7724" marT="7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en-GB" sz="1600" b="0" i="0" u="none" strike="noStrike" dirty="0">
                          <a:solidFill>
                            <a:srgbClr val="000000"/>
                          </a:solidFill>
                          <a:effectLst/>
                          <a:latin typeface="Calibri" panose="020F0502020204030204" pitchFamily="34" charset="0"/>
                        </a:rPr>
                        <a:t>No (%) of systems per Blue Drop score category </a:t>
                      </a:r>
                      <a:r>
                        <a:rPr lang="en-GB" sz="1600" b="1" i="0" u="none" strike="noStrike" dirty="0">
                          <a:solidFill>
                            <a:srgbClr val="000000"/>
                          </a:solidFill>
                          <a:effectLst/>
                          <a:latin typeface="Calibri" panose="020F0502020204030204" pitchFamily="34" charset="0"/>
                        </a:rPr>
                        <a:t>2014</a:t>
                      </a:r>
                    </a:p>
                  </a:txBody>
                  <a:tcPr marL="7724" marR="7724" marT="7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r>
                        <a:rPr lang="en-GB" sz="1600" b="1" i="0" u="none" strike="noStrike" dirty="0">
                          <a:solidFill>
                            <a:srgbClr val="000000"/>
                          </a:solidFill>
                          <a:effectLst/>
                          <a:latin typeface="Calibri" panose="020F0502020204030204" pitchFamily="34" charset="0"/>
                        </a:rPr>
                        <a:t>No (%) of systems per Blue Drop score category 2014</a:t>
                      </a:r>
                    </a:p>
                  </a:txBody>
                  <a:tcPr marL="7724" marR="7724" marT="7724"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Calibri" panose="020F0502020204030204" pitchFamily="34" charset="0"/>
                        </a:rPr>
                        <a:t>No (%) of systems per Blue Drop score category </a:t>
                      </a:r>
                      <a:r>
                        <a:rPr lang="en-GB" sz="1600" b="1" i="0" u="none" strike="noStrike" dirty="0">
                          <a:solidFill>
                            <a:srgbClr val="000000"/>
                          </a:solidFill>
                          <a:effectLst/>
                          <a:latin typeface="Calibri" panose="020F0502020204030204" pitchFamily="34" charset="0"/>
                        </a:rPr>
                        <a:t>2023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effectLst/>
                          <a:latin typeface="Calibri" panose="020F0502020204030204" pitchFamily="34" charset="0"/>
                        </a:rPr>
                        <a:t>No (%) of systems per Blue Drop score category 2023</a:t>
                      </a:r>
                    </a:p>
                  </a:txBody>
                  <a:tcPr marL="7724" marR="7724" marT="7724"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2894501"/>
                  </a:ext>
                </a:extLst>
              </a:tr>
              <a:tr h="815236">
                <a:tc>
                  <a:txBody>
                    <a:bodyPr/>
                    <a:lstStyle/>
                    <a:p>
                      <a:pPr algn="l" fontAlgn="ctr"/>
                      <a:r>
                        <a:rPr lang="en-GB" sz="1600" b="1" i="0" u="none" strike="noStrike" dirty="0">
                          <a:solidFill>
                            <a:srgbClr val="000000"/>
                          </a:solidFill>
                          <a:effectLst/>
                          <a:latin typeface="Calibri" panose="020F0502020204030204" pitchFamily="34" charset="0"/>
                        </a:rPr>
                        <a:t>  Province</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Total no  systems</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95–100 Excellent</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 80-&lt;95 Good</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50-80 Average</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31-50 Poor</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 0-31 Critical</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600" b="1" i="0" u="none" strike="noStrike" dirty="0">
                          <a:solidFill>
                            <a:srgbClr val="000000"/>
                          </a:solidFill>
                          <a:effectLst/>
                          <a:latin typeface="Calibri" panose="020F0502020204030204" pitchFamily="34" charset="0"/>
                        </a:rPr>
                        <a:t>Total no  systems</a:t>
                      </a:r>
                    </a:p>
                    <a:p>
                      <a:pPr algn="ctr" fontAlgn="ctr"/>
                      <a:endParaRPr lang="en-GB" sz="1600" b="1" i="0" u="none" strike="noStrike" dirty="0">
                        <a:solidFill>
                          <a:srgbClr val="000000"/>
                        </a:solidFill>
                        <a:effectLst/>
                        <a:latin typeface="Calibri" panose="020F0502020204030204" pitchFamily="34" charset="0"/>
                      </a:endParaRPr>
                    </a:p>
                  </a:txBody>
                  <a:tcPr marL="7724" marR="7724" marT="772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 95–100 Excellent</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80-&lt;95 Good</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 50-80 Average</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 31-50 Poor</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 0-31 Critical</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59477265"/>
                  </a:ext>
                </a:extLst>
              </a:tr>
              <a:tr h="108985">
                <a:tc>
                  <a:txBody>
                    <a:bodyPr/>
                    <a:lstStyle/>
                    <a:p>
                      <a:pPr algn="l" fontAlgn="ctr"/>
                      <a:r>
                        <a:rPr lang="en-GB" sz="1600" b="1" i="0" u="none" strike="noStrike" dirty="0">
                          <a:solidFill>
                            <a:srgbClr val="000000"/>
                          </a:solidFill>
                          <a:effectLst/>
                          <a:latin typeface="Calibri" panose="020F0502020204030204" pitchFamily="34" charset="0"/>
                        </a:rPr>
                        <a:t>  EC</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155</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kern="1200" dirty="0">
                          <a:solidFill>
                            <a:srgbClr val="00B050"/>
                          </a:solidFill>
                          <a:effectLst/>
                          <a:latin typeface="Calibri" panose="020F0502020204030204" pitchFamily="34" charset="0"/>
                          <a:ea typeface="+mn-ea"/>
                          <a:cs typeface="+mn-cs"/>
                        </a:rPr>
                        <a:t>39 (25%)</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53 (34%)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32 (20%)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31 (20%)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154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6 (4%)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88 (57%)</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33 (21%)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27 (18%)</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300288"/>
                  </a:ext>
                </a:extLst>
              </a:tr>
              <a:tr h="342050">
                <a:tc>
                  <a:txBody>
                    <a:bodyPr/>
                    <a:lstStyle/>
                    <a:p>
                      <a:pPr algn="l" fontAlgn="ctr"/>
                      <a:r>
                        <a:rPr lang="en-GB" sz="1600" b="1" i="0" u="none" strike="noStrike" dirty="0">
                          <a:solidFill>
                            <a:srgbClr val="000000"/>
                          </a:solidFill>
                          <a:effectLst/>
                          <a:latin typeface="Calibri" panose="020F0502020204030204" pitchFamily="34" charset="0"/>
                        </a:rPr>
                        <a:t>  FS</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79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6 (8%)</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7 </a:t>
                      </a:r>
                      <a:r>
                        <a:rPr lang="en-GB" sz="1600" b="0" i="0" u="none" strike="noStrike" kern="1200" dirty="0">
                          <a:solidFill>
                            <a:srgbClr val="00B050"/>
                          </a:solidFill>
                          <a:effectLst/>
                          <a:latin typeface="Calibri" panose="020F0502020204030204" pitchFamily="34" charset="0"/>
                          <a:ea typeface="+mn-ea"/>
                          <a:cs typeface="+mn-cs"/>
                        </a:rPr>
                        <a:t>(9%)</a:t>
                      </a:r>
                      <a:endParaRPr lang="en-GB" sz="1600" b="0"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41 (52%)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20  (25%)</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5  (6%)</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80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2 (3%)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31 (39%)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16 (20%)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31 (39%)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1895362"/>
                  </a:ext>
                </a:extLst>
              </a:tr>
              <a:tr h="342050">
                <a:tc>
                  <a:txBody>
                    <a:bodyPr/>
                    <a:lstStyle/>
                    <a:p>
                      <a:pPr algn="l" fontAlgn="ctr"/>
                      <a:r>
                        <a:rPr lang="en-GB" sz="1600" b="1" i="0" u="none" strike="noStrike" dirty="0">
                          <a:solidFill>
                            <a:srgbClr val="000000"/>
                          </a:solidFill>
                          <a:effectLst/>
                          <a:latin typeface="Calibri" panose="020F0502020204030204" pitchFamily="34" charset="0"/>
                        </a:rPr>
                        <a:t>  GP</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29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9 (31%)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17 </a:t>
                      </a:r>
                      <a:r>
                        <a:rPr lang="en-GB" sz="1600" b="0" i="0" u="none" strike="noStrike" kern="1200" dirty="0">
                          <a:solidFill>
                            <a:srgbClr val="00B050"/>
                          </a:solidFill>
                          <a:effectLst/>
                          <a:latin typeface="Calibri" panose="020F0502020204030204" pitchFamily="34" charset="0"/>
                          <a:ea typeface="+mn-ea"/>
                          <a:cs typeface="+mn-cs"/>
                        </a:rPr>
                        <a:t>(59%)</a:t>
                      </a:r>
                      <a:endParaRPr lang="en-GB" sz="1600" b="0"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 (10%)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29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3 (10%)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15 (52%)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8 (28%)</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3 (10%)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338533"/>
                  </a:ext>
                </a:extLst>
              </a:tr>
              <a:tr h="450162">
                <a:tc>
                  <a:txBody>
                    <a:bodyPr/>
                    <a:lstStyle/>
                    <a:p>
                      <a:pPr algn="l" fontAlgn="ctr"/>
                      <a:r>
                        <a:rPr lang="en-GB" sz="1600" b="1" i="0" u="none" strike="noStrike" dirty="0">
                          <a:solidFill>
                            <a:srgbClr val="000000"/>
                          </a:solidFill>
                          <a:effectLst/>
                          <a:latin typeface="Calibri" panose="020F0502020204030204" pitchFamily="34" charset="0"/>
                        </a:rPr>
                        <a:t>  KZN</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209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8 (4%)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16 </a:t>
                      </a:r>
                      <a:r>
                        <a:rPr lang="en-GB" sz="1600" b="0" i="0" u="none" strike="noStrike" kern="1200" dirty="0">
                          <a:solidFill>
                            <a:srgbClr val="00B050"/>
                          </a:solidFill>
                          <a:effectLst/>
                          <a:latin typeface="Calibri" panose="020F0502020204030204" pitchFamily="34" charset="0"/>
                          <a:ea typeface="+mn-ea"/>
                          <a:cs typeface="+mn-cs"/>
                        </a:rPr>
                        <a:t>(8%)</a:t>
                      </a:r>
                      <a:endParaRPr lang="en-GB" sz="1600" b="0"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124 (59%)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43  (21%)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18  (9%)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172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3 (2%)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19 (11%)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95 (55%)</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34 (20%)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21 (12%)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697380"/>
                  </a:ext>
                </a:extLst>
              </a:tr>
              <a:tr h="342050">
                <a:tc>
                  <a:txBody>
                    <a:bodyPr/>
                    <a:lstStyle/>
                    <a:p>
                      <a:pPr algn="l" fontAlgn="ctr"/>
                      <a:r>
                        <a:rPr lang="en-GB" sz="1600" b="1" i="0" u="none" strike="noStrike" dirty="0">
                          <a:solidFill>
                            <a:srgbClr val="000000"/>
                          </a:solidFill>
                          <a:effectLst/>
                          <a:latin typeface="Calibri" panose="020F0502020204030204" pitchFamily="34" charset="0"/>
                        </a:rPr>
                        <a:t>  LP</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74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1 (1%)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9 </a:t>
                      </a:r>
                      <a:r>
                        <a:rPr lang="en-GB" sz="1600" b="0" i="0" u="none" strike="noStrike" kern="1200" dirty="0">
                          <a:solidFill>
                            <a:srgbClr val="00B050"/>
                          </a:solidFill>
                          <a:effectLst/>
                          <a:latin typeface="Calibri" panose="020F0502020204030204" pitchFamily="34" charset="0"/>
                          <a:ea typeface="+mn-ea"/>
                          <a:cs typeface="+mn-cs"/>
                        </a:rPr>
                        <a:t>(12%)</a:t>
                      </a:r>
                      <a:endParaRPr lang="en-GB" sz="1600" b="0"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19 (26%)</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23  (31%) </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22  (30%)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84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44 (52%)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14 (17%)</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26 (31%)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7732972"/>
                  </a:ext>
                </a:extLst>
              </a:tr>
              <a:tr h="342050">
                <a:tc>
                  <a:txBody>
                    <a:bodyPr/>
                    <a:lstStyle/>
                    <a:p>
                      <a:pPr algn="l" fontAlgn="ctr"/>
                      <a:r>
                        <a:rPr lang="en-GB" sz="1600" b="1" i="0" u="none" strike="noStrike" dirty="0">
                          <a:solidFill>
                            <a:srgbClr val="000000"/>
                          </a:solidFill>
                          <a:effectLst/>
                          <a:latin typeface="Calibri" panose="020F0502020204030204" pitchFamily="34" charset="0"/>
                        </a:rPr>
                        <a:t>  MP</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100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9 (9%)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7 </a:t>
                      </a:r>
                      <a:r>
                        <a:rPr lang="en-GB" sz="1600" b="0" i="0" u="none" strike="noStrike" kern="1200" dirty="0">
                          <a:solidFill>
                            <a:srgbClr val="00B050"/>
                          </a:solidFill>
                          <a:effectLst/>
                          <a:latin typeface="Calibri" panose="020F0502020204030204" pitchFamily="34" charset="0"/>
                          <a:ea typeface="+mn-ea"/>
                          <a:cs typeface="+mn-cs"/>
                        </a:rPr>
                        <a:t>(7%)</a:t>
                      </a:r>
                      <a:endParaRPr lang="en-GB" sz="1600" b="0"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33 (33%)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28  (28%)</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23  (23%)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100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4 (4%)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9 (9%)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42 (42%)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11 (11%)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34 (34%)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126019"/>
                  </a:ext>
                </a:extLst>
              </a:tr>
              <a:tr h="450162">
                <a:tc>
                  <a:txBody>
                    <a:bodyPr/>
                    <a:lstStyle/>
                    <a:p>
                      <a:pPr algn="l" fontAlgn="ctr"/>
                      <a:r>
                        <a:rPr lang="en-GB" sz="1600" b="1" i="0" u="none" strike="noStrike" dirty="0">
                          <a:solidFill>
                            <a:srgbClr val="000000"/>
                          </a:solidFill>
                          <a:effectLst/>
                          <a:latin typeface="Calibri" panose="020F0502020204030204" pitchFamily="34" charset="0"/>
                        </a:rPr>
                        <a:t>  NC</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173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2 (1%)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13 </a:t>
                      </a:r>
                      <a:r>
                        <a:rPr lang="en-GB" sz="1600" b="0" i="0" u="none" strike="noStrike" kern="1200" dirty="0">
                          <a:solidFill>
                            <a:srgbClr val="00B050"/>
                          </a:solidFill>
                          <a:effectLst/>
                          <a:latin typeface="Calibri" panose="020F0502020204030204" pitchFamily="34" charset="0"/>
                          <a:ea typeface="+mn-ea"/>
                          <a:cs typeface="+mn-cs"/>
                        </a:rPr>
                        <a:t>(8%)</a:t>
                      </a:r>
                      <a:endParaRPr lang="en-GB" sz="1600" b="0"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76 (44%)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48  (28%)</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34  (20%)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176</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0 (0%)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5 (3%)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18 (10%)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30 (17%)</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123 (70%)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163104"/>
                  </a:ext>
                </a:extLst>
              </a:tr>
              <a:tr h="342050">
                <a:tc>
                  <a:txBody>
                    <a:bodyPr/>
                    <a:lstStyle/>
                    <a:p>
                      <a:pPr algn="l" fontAlgn="ctr"/>
                      <a:r>
                        <a:rPr lang="en-GB" sz="1600" b="1" i="0" u="none" strike="noStrike" dirty="0">
                          <a:solidFill>
                            <a:srgbClr val="000000"/>
                          </a:solidFill>
                          <a:effectLst/>
                          <a:latin typeface="Calibri" panose="020F0502020204030204" pitchFamily="34" charset="0"/>
                        </a:rPr>
                        <a:t>  NW</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95</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1 (1%)</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2 </a:t>
                      </a:r>
                      <a:r>
                        <a:rPr lang="en-GB" sz="1600" b="0" i="0" u="none" strike="noStrike" kern="1200" dirty="0">
                          <a:solidFill>
                            <a:srgbClr val="00B050"/>
                          </a:solidFill>
                          <a:effectLst/>
                          <a:latin typeface="Calibri" panose="020F0502020204030204" pitchFamily="34" charset="0"/>
                          <a:ea typeface="+mn-ea"/>
                          <a:cs typeface="+mn-cs"/>
                        </a:rPr>
                        <a:t>(2%)</a:t>
                      </a:r>
                      <a:endParaRPr lang="en-GB" sz="1600" b="0"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34 (36%)</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26  (27%)</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32  (34%)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39</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1 (3%)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5 (13%)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13 (33%)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13 (33%)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7 (18%)</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65440"/>
                  </a:ext>
                </a:extLst>
              </a:tr>
              <a:tr h="450162">
                <a:tc>
                  <a:txBody>
                    <a:bodyPr/>
                    <a:lstStyle/>
                    <a:p>
                      <a:pPr algn="l" fontAlgn="ctr"/>
                      <a:r>
                        <a:rPr lang="en-GB" sz="1600" b="1" i="0" u="none" strike="noStrike" dirty="0">
                          <a:solidFill>
                            <a:srgbClr val="000000"/>
                          </a:solidFill>
                          <a:effectLst/>
                          <a:latin typeface="Calibri" panose="020F0502020204030204" pitchFamily="34" charset="0"/>
                        </a:rPr>
                        <a:t>  WC</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0" i="0" u="none" strike="noStrike" dirty="0">
                          <a:solidFill>
                            <a:schemeClr val="tx1"/>
                          </a:solidFill>
                          <a:effectLst/>
                          <a:latin typeface="Calibri" panose="020F0502020204030204" pitchFamily="34" charset="0"/>
                        </a:rPr>
                        <a:t>122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8 (7%)</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19 </a:t>
                      </a:r>
                      <a:r>
                        <a:rPr lang="en-GB" sz="1600" b="0" i="0" u="none" strike="noStrike" kern="1200" dirty="0">
                          <a:solidFill>
                            <a:srgbClr val="00B050"/>
                          </a:solidFill>
                          <a:effectLst/>
                          <a:latin typeface="Calibri" panose="020F0502020204030204" pitchFamily="34" charset="0"/>
                          <a:ea typeface="+mn-ea"/>
                          <a:cs typeface="+mn-cs"/>
                        </a:rPr>
                        <a:t>(16%)</a:t>
                      </a:r>
                      <a:endParaRPr lang="en-GB" sz="1600" b="0"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61 (50%)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25  (20%)</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9  (7%)</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chemeClr val="tx1"/>
                          </a:solidFill>
                          <a:effectLst/>
                          <a:latin typeface="Calibri" panose="020F0502020204030204" pitchFamily="34" charset="0"/>
                        </a:rPr>
                        <a:t>124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70C0"/>
                          </a:solidFill>
                          <a:effectLst/>
                          <a:latin typeface="Calibri" panose="020F0502020204030204" pitchFamily="34" charset="0"/>
                        </a:rPr>
                        <a:t>15 (12%)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B050"/>
                          </a:solidFill>
                          <a:effectLst/>
                          <a:latin typeface="Calibri" panose="020F0502020204030204" pitchFamily="34" charset="0"/>
                        </a:rPr>
                        <a:t>47 (38%)</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000000"/>
                          </a:solidFill>
                          <a:effectLst/>
                          <a:latin typeface="Calibri" panose="020F0502020204030204" pitchFamily="34" charset="0"/>
                        </a:rPr>
                        <a:t>34 (27%)</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C000"/>
                          </a:solidFill>
                          <a:effectLst/>
                          <a:latin typeface="Calibri" panose="020F0502020204030204" pitchFamily="34" charset="0"/>
                        </a:rPr>
                        <a:t>20 (16%)</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600" b="0" i="0" u="none" strike="noStrike" dirty="0">
                          <a:solidFill>
                            <a:srgbClr val="FF0000"/>
                          </a:solidFill>
                          <a:effectLst/>
                          <a:latin typeface="Calibri" panose="020F0502020204030204" pitchFamily="34" charset="0"/>
                        </a:rPr>
                        <a:t>8 (6%)</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709109"/>
                  </a:ext>
                </a:extLst>
              </a:tr>
              <a:tr h="342050">
                <a:tc>
                  <a:txBody>
                    <a:bodyPr/>
                    <a:lstStyle/>
                    <a:p>
                      <a:pPr algn="r" fontAlgn="ctr"/>
                      <a:r>
                        <a:rPr lang="en-GB" sz="1600" b="1" i="0" u="none" strike="noStrike" dirty="0">
                          <a:solidFill>
                            <a:srgbClr val="000000"/>
                          </a:solidFill>
                          <a:effectLst/>
                          <a:latin typeface="Calibri" panose="020F0502020204030204" pitchFamily="34" charset="0"/>
                        </a:rPr>
                        <a:t>Totals</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chemeClr val="tx1"/>
                          </a:solidFill>
                          <a:effectLst/>
                          <a:latin typeface="Calibri" panose="020F0502020204030204" pitchFamily="34" charset="0"/>
                        </a:rPr>
                        <a:t>1036</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70C0"/>
                          </a:solidFill>
                          <a:effectLst/>
                          <a:latin typeface="Calibri" panose="020F0502020204030204" pitchFamily="34" charset="0"/>
                        </a:rPr>
                        <a:t>44 (4%)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B050"/>
                          </a:solidFill>
                          <a:effectLst/>
                          <a:latin typeface="Calibri" panose="020F0502020204030204" pitchFamily="34" charset="0"/>
                        </a:rPr>
                        <a:t>129 (12%)</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444 (43%)</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FFC000"/>
                          </a:solidFill>
                          <a:effectLst/>
                          <a:latin typeface="Calibri" panose="020F0502020204030204" pitchFamily="34" charset="0"/>
                        </a:rPr>
                        <a:t>245 (24%)</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FF0000"/>
                          </a:solidFill>
                          <a:effectLst/>
                          <a:latin typeface="Calibri" panose="020F0502020204030204" pitchFamily="34" charset="0"/>
                        </a:rPr>
                        <a:t>174 (17%)</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chemeClr val="tx1"/>
                          </a:solidFill>
                          <a:effectLst/>
                          <a:latin typeface="Calibri" panose="020F0502020204030204" pitchFamily="34" charset="0"/>
                        </a:rPr>
                        <a:t>958</a:t>
                      </a: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70C0"/>
                          </a:solidFill>
                          <a:effectLst/>
                          <a:latin typeface="Calibri" panose="020F0502020204030204" pitchFamily="34" charset="0"/>
                        </a:rPr>
                        <a:t>26 </a:t>
                      </a:r>
                      <a:r>
                        <a:rPr lang="en-GB" sz="1600" b="0" i="0" u="none" strike="noStrike" dirty="0">
                          <a:solidFill>
                            <a:srgbClr val="0070C0"/>
                          </a:solidFill>
                          <a:effectLst/>
                          <a:latin typeface="Calibri" panose="020F0502020204030204" pitchFamily="34" charset="0"/>
                        </a:rPr>
                        <a:t>(3%)</a:t>
                      </a:r>
                      <a:endParaRPr lang="en-GB" sz="1600" b="1" i="0" u="none" strike="noStrike" dirty="0">
                        <a:solidFill>
                          <a:srgbClr val="0070C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B050"/>
                          </a:solidFill>
                          <a:effectLst/>
                          <a:latin typeface="Calibri" panose="020F0502020204030204" pitchFamily="34" charset="0"/>
                        </a:rPr>
                        <a:t>108 </a:t>
                      </a:r>
                      <a:r>
                        <a:rPr lang="en-GB" sz="1600" b="0" i="0" u="none" strike="noStrike" dirty="0">
                          <a:solidFill>
                            <a:srgbClr val="00B050"/>
                          </a:solidFill>
                          <a:effectLst/>
                          <a:latin typeface="Calibri" panose="020F0502020204030204" pitchFamily="34" charset="0"/>
                        </a:rPr>
                        <a:t>(11%)</a:t>
                      </a:r>
                      <a:endParaRPr lang="en-GB" sz="1600" b="1" i="0" u="none" strike="noStrike" dirty="0">
                        <a:solidFill>
                          <a:srgbClr val="00B05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000000"/>
                          </a:solidFill>
                          <a:effectLst/>
                          <a:latin typeface="Calibri" panose="020F0502020204030204" pitchFamily="34" charset="0"/>
                        </a:rPr>
                        <a:t>373 </a:t>
                      </a:r>
                      <a:r>
                        <a:rPr lang="en-GB" sz="1600" b="0" i="0" u="none" strike="noStrike" dirty="0">
                          <a:solidFill>
                            <a:srgbClr val="000000"/>
                          </a:solidFill>
                          <a:effectLst/>
                          <a:latin typeface="Calibri" panose="020F0502020204030204" pitchFamily="34" charset="0"/>
                        </a:rPr>
                        <a:t>(39%)</a:t>
                      </a:r>
                      <a:endParaRPr lang="en-GB" sz="1600" b="1" i="0" u="none" strike="noStrike" dirty="0">
                        <a:solidFill>
                          <a:srgbClr val="00000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FFC000"/>
                          </a:solidFill>
                          <a:effectLst/>
                          <a:latin typeface="Calibri" panose="020F0502020204030204" pitchFamily="34" charset="0"/>
                        </a:rPr>
                        <a:t>174 </a:t>
                      </a:r>
                      <a:r>
                        <a:rPr lang="en-GB" sz="1600" b="0" i="0" u="none" strike="noStrike" dirty="0">
                          <a:solidFill>
                            <a:srgbClr val="FFC000"/>
                          </a:solidFill>
                          <a:effectLst/>
                          <a:latin typeface="Calibri" panose="020F0502020204030204" pitchFamily="34" charset="0"/>
                        </a:rPr>
                        <a:t>(18%)</a:t>
                      </a:r>
                      <a:endParaRPr lang="en-GB" sz="1600" b="1" i="0" u="none" strike="noStrike" dirty="0">
                        <a:solidFill>
                          <a:srgbClr val="FFC00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600" b="1" i="0" u="none" strike="noStrike" dirty="0">
                          <a:solidFill>
                            <a:srgbClr val="FF0000"/>
                          </a:solidFill>
                          <a:effectLst/>
                          <a:latin typeface="Calibri" panose="020F0502020204030204" pitchFamily="34" charset="0"/>
                        </a:rPr>
                        <a:t>277 </a:t>
                      </a:r>
                      <a:r>
                        <a:rPr lang="en-GB" sz="1600" b="0" i="0" u="none" strike="noStrike" dirty="0">
                          <a:solidFill>
                            <a:srgbClr val="FF0000"/>
                          </a:solidFill>
                          <a:effectLst/>
                          <a:latin typeface="Calibri" panose="020F0502020204030204" pitchFamily="34" charset="0"/>
                        </a:rPr>
                        <a:t>(29%)</a:t>
                      </a:r>
                      <a:endParaRPr lang="en-GB" sz="1600" b="1" i="0" u="none" strike="noStrike" dirty="0">
                        <a:solidFill>
                          <a:srgbClr val="FF0000"/>
                        </a:solidFill>
                        <a:effectLst/>
                        <a:latin typeface="Calibri" panose="020F0502020204030204" pitchFamily="34" charset="0"/>
                      </a:endParaRPr>
                    </a:p>
                  </a:txBody>
                  <a:tcPr marL="7724" marR="7724" marT="77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5077606"/>
                  </a:ext>
                </a:extLst>
              </a:tr>
            </a:tbl>
          </a:graphicData>
        </a:graphic>
      </p:graphicFrame>
      <p:sp>
        <p:nvSpPr>
          <p:cNvPr id="6" name="TextBox 5">
            <a:extLst>
              <a:ext uri="{FF2B5EF4-FFF2-40B4-BE49-F238E27FC236}">
                <a16:creationId xmlns:a16="http://schemas.microsoft.com/office/drawing/2014/main" id="{7AB5D763-00D1-1F9D-0D6B-806F488B41CC}"/>
              </a:ext>
            </a:extLst>
          </p:cNvPr>
          <p:cNvSpPr txBox="1"/>
          <p:nvPr/>
        </p:nvSpPr>
        <p:spPr>
          <a:xfrm>
            <a:off x="0" y="5917495"/>
            <a:ext cx="12333513" cy="523220"/>
          </a:xfrm>
          <a:prstGeom prst="rect">
            <a:avLst/>
          </a:prstGeom>
          <a:noFill/>
        </p:spPr>
        <p:txBody>
          <a:bodyPr wrap="square">
            <a:spAutoFit/>
          </a:bodyPr>
          <a:lstStyle/>
          <a:p>
            <a:r>
              <a:rPr lang="en-ZA" sz="1400" dirty="0"/>
              <a:t>The number of water supply systems in 2023 is slightly lower of that assessed in 2014 because some municipalities have merged some of their systems and some boreholes which were assessed in 2014 were not assessed in 2023.  </a:t>
            </a:r>
          </a:p>
        </p:txBody>
      </p:sp>
      <p:cxnSp>
        <p:nvCxnSpPr>
          <p:cNvPr id="7" name="Straight Connector 6">
            <a:extLst>
              <a:ext uri="{FF2B5EF4-FFF2-40B4-BE49-F238E27FC236}">
                <a16:creationId xmlns:a16="http://schemas.microsoft.com/office/drawing/2014/main" id="{2EE42B69-46EB-8A21-0859-EEDBAACAD5F3}"/>
              </a:ext>
            </a:extLst>
          </p:cNvPr>
          <p:cNvCxnSpPr>
            <a:cxnSpLocks/>
          </p:cNvCxnSpPr>
          <p:nvPr/>
        </p:nvCxnSpPr>
        <p:spPr>
          <a:xfrm>
            <a:off x="6411685" y="946505"/>
            <a:ext cx="0" cy="4964990"/>
          </a:xfrm>
          <a:prstGeom prst="line">
            <a:avLst/>
          </a:prstGeom>
          <a:ln w="317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91C1FA2-B834-7091-A618-BEE8706891E0}"/>
              </a:ext>
            </a:extLst>
          </p:cNvPr>
          <p:cNvCxnSpPr>
            <a:cxnSpLocks/>
          </p:cNvCxnSpPr>
          <p:nvPr/>
        </p:nvCxnSpPr>
        <p:spPr>
          <a:xfrm>
            <a:off x="1077685" y="946505"/>
            <a:ext cx="0" cy="4964990"/>
          </a:xfrm>
          <a:prstGeom prst="line">
            <a:avLst/>
          </a:prstGeom>
          <a:ln w="317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86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4120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52399" y="224506"/>
            <a:ext cx="11887201" cy="461294"/>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key findings </a:t>
            </a:r>
          </a:p>
        </p:txBody>
      </p:sp>
      <p:sp>
        <p:nvSpPr>
          <p:cNvPr id="6" name="TextBox 5">
            <a:extLst>
              <a:ext uri="{FF2B5EF4-FFF2-40B4-BE49-F238E27FC236}">
                <a16:creationId xmlns:a16="http://schemas.microsoft.com/office/drawing/2014/main" id="{03B75F16-DF2F-AAAC-16A4-09F561A23590}"/>
              </a:ext>
            </a:extLst>
          </p:cNvPr>
          <p:cNvSpPr txBox="1"/>
          <p:nvPr/>
        </p:nvSpPr>
        <p:spPr>
          <a:xfrm>
            <a:off x="0" y="793359"/>
            <a:ext cx="12192000" cy="6848029"/>
          </a:xfrm>
          <a:prstGeom prst="rect">
            <a:avLst/>
          </a:prstGeom>
          <a:noFill/>
          <a:ln>
            <a:noFill/>
          </a:ln>
        </p:spPr>
        <p:txBody>
          <a:bodyPr wrap="square" lIns="91440" tIns="45720" rIns="91440" bIns="45720" rtlCol="0" anchor="t">
            <a:spAutoFit/>
          </a:bodyPr>
          <a:lstStyle/>
          <a:p>
            <a:pPr marL="457200" indent="-282575">
              <a:spcBef>
                <a:spcPts val="400"/>
              </a:spcBef>
              <a:buFont typeface="Arial" panose="020B0604020202020204" pitchFamily="34" charset="0"/>
              <a:buChar char="•"/>
            </a:pPr>
            <a:r>
              <a:rPr lang="en-ZA" dirty="0"/>
              <a:t>26 water supply systems (WSSs) scored more than 95% and qualified for the prestigious Blue Drop Certification. In 2014, 44 WSSs were awarded Blue Drop status</a:t>
            </a:r>
          </a:p>
          <a:p>
            <a:pPr marL="917575" lvl="1" indent="-285750">
              <a:spcBef>
                <a:spcPts val="400"/>
              </a:spcBef>
              <a:buFont typeface="Wingdings" panose="05000000000000000000" pitchFamily="2" charset="2"/>
              <a:buChar char="Ø"/>
            </a:pPr>
            <a:r>
              <a:rPr lang="en-ZA" dirty="0"/>
              <a:t>An overall decline in excellence is noted between 2014 and 2023</a:t>
            </a:r>
          </a:p>
          <a:p>
            <a:pPr marL="457200" indent="-282575">
              <a:spcBef>
                <a:spcPts val="400"/>
              </a:spcBef>
              <a:buFont typeface="Arial" panose="020B0604020202020204" pitchFamily="34" charset="0"/>
              <a:buChar char="•"/>
            </a:pPr>
            <a:r>
              <a:rPr lang="en-ZA" dirty="0"/>
              <a:t>277 of 958 (29%) WSSs (in 62 WSAs - see Annexure A) were identified to be in a critical state of performance compared with 174 of 1036 (17%) WSSs (in 33 WSAs)  in 2014</a:t>
            </a:r>
          </a:p>
          <a:p>
            <a:pPr marL="917575" lvl="1" indent="-285750">
              <a:spcBef>
                <a:spcPts val="400"/>
              </a:spcBef>
              <a:buFont typeface="Wingdings" panose="05000000000000000000" pitchFamily="2" charset="2"/>
              <a:buChar char="Ø"/>
            </a:pPr>
            <a:r>
              <a:rPr lang="en-ZA" dirty="0"/>
              <a:t>An overall increase in the number of systems in a critical state of performance is noted between  2014 and 2023</a:t>
            </a:r>
          </a:p>
          <a:p>
            <a:pPr marL="457200" indent="-282575">
              <a:spcBef>
                <a:spcPts val="400"/>
              </a:spcBef>
              <a:buFont typeface="Arial" panose="020B0604020202020204" pitchFamily="34" charset="0"/>
              <a:buChar char="•"/>
            </a:pPr>
            <a:r>
              <a:rPr lang="en-ZA" dirty="0"/>
              <a:t>Drinking water systems in the major metropolitan areas are generally performing well in terms of the Blue Drop key performance areas</a:t>
            </a:r>
          </a:p>
          <a:p>
            <a:pPr marL="457200" indent="-282575">
              <a:spcBef>
                <a:spcPts val="400"/>
              </a:spcBef>
              <a:buFont typeface="Arial" panose="020B0604020202020204" pitchFamily="34" charset="0"/>
              <a:buChar char="•"/>
            </a:pPr>
            <a:r>
              <a:rPr lang="en-ZA" dirty="0"/>
              <a:t>Gauteng has the highest percentage of drinking water systems with excellent or good performance (62%), followed by Western Cape (50%)*</a:t>
            </a:r>
          </a:p>
          <a:p>
            <a:pPr marL="457200" indent="-282575">
              <a:spcBef>
                <a:spcPts val="400"/>
              </a:spcBef>
              <a:buFont typeface="Arial" panose="020B0604020202020204" pitchFamily="34" charset="0"/>
              <a:buChar char="•"/>
            </a:pPr>
            <a:r>
              <a:rPr lang="en-ZA" dirty="0"/>
              <a:t>Northern Cape has the highest percentage of drinking water systems with poor or critical performance (87%). This has deteriorated from 48% in 2014</a:t>
            </a:r>
          </a:p>
          <a:p>
            <a:pPr marL="457200" indent="-282575">
              <a:spcBef>
                <a:spcPts val="400"/>
              </a:spcBef>
              <a:buFont typeface="Arial" panose="020B0604020202020204" pitchFamily="34" charset="0"/>
              <a:buChar char="•"/>
            </a:pPr>
            <a:r>
              <a:rPr lang="en-ZA" dirty="0"/>
              <a:t>The percentage of drinking water systems with poor or critical performance in Free State has also deteriorated markedly from 2014 (31%) to 2023 (59%)</a:t>
            </a:r>
          </a:p>
          <a:p>
            <a:pPr>
              <a:spcBef>
                <a:spcPts val="300"/>
              </a:spcBef>
            </a:pPr>
            <a:r>
              <a:rPr lang="en-ZA" sz="1600" dirty="0"/>
              <a:t>* Notes:</a:t>
            </a:r>
          </a:p>
          <a:p>
            <a:pPr marL="228600" indent="-228600">
              <a:buFont typeface="+mj-lt"/>
              <a:buAutoNum type="arabicPeriod"/>
            </a:pPr>
            <a:r>
              <a:rPr lang="en-ZA" sz="1600" dirty="0"/>
              <a:t>The water supply disruptions which have been experienced in Gauteng in recent months are caused by the demand for treated water occasionally exceeding the available supply of treated water</a:t>
            </a:r>
          </a:p>
          <a:p>
            <a:pPr marL="228600" indent="-228600">
              <a:buFont typeface="+mj-lt"/>
              <a:buAutoNum type="arabicPeriod"/>
            </a:pPr>
            <a:r>
              <a:rPr lang="en-ZA" sz="1600" dirty="0"/>
              <a:t>One of the reasons for the good performance of systems in Gauteng is the fact that Rand Water manages the treatment of water and distribution elements of many of the systems in Gauteng</a:t>
            </a:r>
          </a:p>
          <a:p>
            <a:pPr>
              <a:spcBef>
                <a:spcPts val="300"/>
              </a:spcBef>
            </a:pPr>
            <a:endParaRPr lang="en-ZA" sz="1600" dirty="0"/>
          </a:p>
          <a:p>
            <a:pPr marL="688975" indent="-231775">
              <a:spcBef>
                <a:spcPts val="600"/>
              </a:spcBef>
              <a:buFont typeface="Arial" panose="020B0604020202020204" pitchFamily="34" charset="0"/>
              <a:buChar char="•"/>
            </a:pPr>
            <a:endParaRPr lang="en-ZA" dirty="0"/>
          </a:p>
          <a:p>
            <a:pPr marL="688975" indent="-231775">
              <a:spcBef>
                <a:spcPts val="600"/>
              </a:spcBef>
              <a:buFont typeface="Arial" panose="020B0604020202020204" pitchFamily="34" charset="0"/>
              <a:buChar char="•"/>
            </a:pPr>
            <a:endParaRPr lang="en-ZA" dirty="0"/>
          </a:p>
        </p:txBody>
      </p:sp>
    </p:spTree>
    <p:extLst>
      <p:ext uri="{BB962C8B-B14F-4D97-AF65-F5344CB8AC3E}">
        <p14:creationId xmlns:p14="http://schemas.microsoft.com/office/powerpoint/2010/main" val="862474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14</a:t>
            </a:fld>
            <a:endParaRPr lang="en-US" altLang="en-US" sz="1800">
              <a:latin typeface="Calibri" panose="020F0502020204030204" pitchFamily="34" charset="0"/>
            </a:endParaRPr>
          </a:p>
        </p:txBody>
      </p:sp>
      <p:sp>
        <p:nvSpPr>
          <p:cNvPr id="3" name="Title 1">
            <a:extLst>
              <a:ext uri="{FF2B5EF4-FFF2-40B4-BE49-F238E27FC236}">
                <a16:creationId xmlns:a16="http://schemas.microsoft.com/office/drawing/2014/main" id="{745788E8-2023-489A-67FA-E1A480DCD1F4}"/>
              </a:ext>
            </a:extLst>
          </p:cNvPr>
          <p:cNvSpPr txBox="1">
            <a:spLocks/>
          </p:cNvSpPr>
          <p:nvPr/>
        </p:nvSpPr>
        <p:spPr>
          <a:xfrm>
            <a:off x="183113" y="505533"/>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critically performing systems </a:t>
            </a:r>
          </a:p>
        </p:txBody>
      </p:sp>
      <p:graphicFrame>
        <p:nvGraphicFramePr>
          <p:cNvPr id="6" name="Table 5">
            <a:extLst>
              <a:ext uri="{FF2B5EF4-FFF2-40B4-BE49-F238E27FC236}">
                <a16:creationId xmlns:a16="http://schemas.microsoft.com/office/drawing/2014/main" id="{E6885C97-E672-8F16-CA23-F73D549A1820}"/>
              </a:ext>
            </a:extLst>
          </p:cNvPr>
          <p:cNvGraphicFramePr>
            <a:graphicFrameLocks noGrp="1"/>
          </p:cNvGraphicFramePr>
          <p:nvPr>
            <p:extLst>
              <p:ext uri="{D42A27DB-BD31-4B8C-83A1-F6EECF244321}">
                <p14:modId xmlns:p14="http://schemas.microsoft.com/office/powerpoint/2010/main" val="401741192"/>
              </p:ext>
            </p:extLst>
          </p:nvPr>
        </p:nvGraphicFramePr>
        <p:xfrm>
          <a:off x="742884" y="1367837"/>
          <a:ext cx="10687116" cy="4334283"/>
        </p:xfrm>
        <a:graphic>
          <a:graphicData uri="http://schemas.openxmlformats.org/drawingml/2006/table">
            <a:tbl>
              <a:tblPr/>
              <a:tblGrid>
                <a:gridCol w="1978068">
                  <a:extLst>
                    <a:ext uri="{9D8B030D-6E8A-4147-A177-3AD203B41FA5}">
                      <a16:colId xmlns:a16="http://schemas.microsoft.com/office/drawing/2014/main" val="3766983302"/>
                    </a:ext>
                  </a:extLst>
                </a:gridCol>
                <a:gridCol w="2841648">
                  <a:extLst>
                    <a:ext uri="{9D8B030D-6E8A-4147-A177-3AD203B41FA5}">
                      <a16:colId xmlns:a16="http://schemas.microsoft.com/office/drawing/2014/main" val="628121471"/>
                    </a:ext>
                  </a:extLst>
                </a:gridCol>
                <a:gridCol w="2831542">
                  <a:extLst>
                    <a:ext uri="{9D8B030D-6E8A-4147-A177-3AD203B41FA5}">
                      <a16:colId xmlns:a16="http://schemas.microsoft.com/office/drawing/2014/main" val="2991721267"/>
                    </a:ext>
                  </a:extLst>
                </a:gridCol>
                <a:gridCol w="3035858">
                  <a:extLst>
                    <a:ext uri="{9D8B030D-6E8A-4147-A177-3AD203B41FA5}">
                      <a16:colId xmlns:a16="http://schemas.microsoft.com/office/drawing/2014/main" val="1189564729"/>
                    </a:ext>
                  </a:extLst>
                </a:gridCol>
              </a:tblGrid>
              <a:tr h="467290">
                <a:tc>
                  <a:txBody>
                    <a:bodyPr/>
                    <a:lstStyle/>
                    <a:p>
                      <a:pPr algn="l" fontAlgn="ctr"/>
                      <a:r>
                        <a:rPr lang="en-GB" sz="1800" b="1" i="0" u="none" strike="noStrike">
                          <a:solidFill>
                            <a:srgbClr val="000000"/>
                          </a:solidFill>
                          <a:effectLst/>
                          <a:latin typeface="Calibri" panose="020F0502020204030204" pitchFamily="34" charset="0"/>
                        </a:rPr>
                        <a:t>  Province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800" b="1" i="0" u="none" strike="noStrike" dirty="0">
                          <a:solidFill>
                            <a:srgbClr val="000000"/>
                          </a:solidFill>
                          <a:effectLst/>
                          <a:latin typeface="Calibri" panose="020F0502020204030204" pitchFamily="34" charset="0"/>
                        </a:rPr>
                        <a:t>2014 WSSs in a critical state of performance (&lt;31%)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800" b="1" i="0" u="none" strike="noStrike" dirty="0">
                          <a:solidFill>
                            <a:srgbClr val="000000"/>
                          </a:solidFill>
                          <a:effectLst/>
                          <a:latin typeface="Calibri" panose="020F0502020204030204" pitchFamily="34" charset="0"/>
                        </a:rPr>
                        <a:t>2023 WSSs in a critical state of performance (&lt;31%)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800" b="1" i="0" u="none" strike="noStrike" dirty="0">
                          <a:solidFill>
                            <a:srgbClr val="000000"/>
                          </a:solidFill>
                          <a:effectLst/>
                          <a:latin typeface="Calibri" panose="020F0502020204030204" pitchFamily="34" charset="0"/>
                        </a:rPr>
                        <a:t>2023 WSAs with systems in a critical state of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92991048"/>
                  </a:ext>
                </a:extLst>
              </a:tr>
              <a:tr h="382035">
                <a:tc>
                  <a:txBody>
                    <a:bodyPr/>
                    <a:lstStyle/>
                    <a:p>
                      <a:pPr algn="l" fontAlgn="ctr"/>
                      <a:r>
                        <a:rPr lang="en-GB" sz="1800" b="0" i="0" u="none" strike="noStrike" dirty="0">
                          <a:solidFill>
                            <a:srgbClr val="000000"/>
                          </a:solidFill>
                          <a:effectLst/>
                          <a:latin typeface="Calibri" panose="020F0502020204030204" pitchFamily="34" charset="0"/>
                        </a:rPr>
                        <a:t>  Eastern Cape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1" i="0" u="none" strike="noStrike" dirty="0">
                          <a:solidFill>
                            <a:schemeClr val="tx1"/>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703842"/>
                  </a:ext>
                </a:extLst>
              </a:tr>
              <a:tr h="396782">
                <a:tc>
                  <a:txBody>
                    <a:bodyPr/>
                    <a:lstStyle/>
                    <a:p>
                      <a:pPr algn="l" fontAlgn="ctr"/>
                      <a:r>
                        <a:rPr lang="en-GB" sz="1800" b="0" i="0" u="none" strike="noStrike">
                          <a:solidFill>
                            <a:srgbClr val="000000"/>
                          </a:solidFill>
                          <a:effectLst/>
                          <a:latin typeface="Calibri" panose="020F0502020204030204" pitchFamily="34" charset="0"/>
                        </a:rPr>
                        <a:t>  Free State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1" i="0" u="none" strike="noStrike">
                          <a:solidFill>
                            <a:schemeClr val="tx1"/>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chemeClr val="tx1"/>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224541"/>
                  </a:ext>
                </a:extLst>
              </a:tr>
              <a:tr h="389408">
                <a:tc>
                  <a:txBody>
                    <a:bodyPr/>
                    <a:lstStyle/>
                    <a:p>
                      <a:pPr algn="l" fontAlgn="ctr"/>
                      <a:r>
                        <a:rPr lang="en-GB" sz="1800" b="0" i="0" u="none" strike="noStrike">
                          <a:solidFill>
                            <a:srgbClr val="000000"/>
                          </a:solidFill>
                          <a:effectLst/>
                          <a:latin typeface="Calibri" panose="020F0502020204030204" pitchFamily="34" charset="0"/>
                        </a:rPr>
                        <a:t>  Gauteng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dirty="0">
                          <a:solidFill>
                            <a:schemeClr val="tx1"/>
                          </a:solidFill>
                          <a:effectLst/>
                          <a:latin typeface="Calibri" panose="020F0502020204030204" pitchFamily="34" charset="0"/>
                        </a:rPr>
                        <a:t>None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chemeClr val="tx1"/>
                          </a:solidFill>
                          <a:effectLst/>
                          <a:latin typeface="Calibri" panose="020F0502020204030204" pitchFamily="34" charset="0"/>
                        </a:rPr>
                        <a:t>None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chemeClr val="tx1"/>
                          </a:solidFill>
                          <a:effectLst/>
                          <a:latin typeface="Calibri" panose="020F0502020204030204" pitchFamily="34" charset="0"/>
                        </a:rPr>
                        <a:t>None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227609"/>
                  </a:ext>
                </a:extLst>
              </a:tr>
              <a:tr h="389408">
                <a:tc>
                  <a:txBody>
                    <a:bodyPr/>
                    <a:lstStyle/>
                    <a:p>
                      <a:pPr algn="l" fontAlgn="ctr"/>
                      <a:r>
                        <a:rPr lang="en-GB" sz="1800" b="0" i="0" u="none" strike="noStrike">
                          <a:solidFill>
                            <a:srgbClr val="000000"/>
                          </a:solidFill>
                          <a:effectLst/>
                          <a:latin typeface="Calibri" panose="020F0502020204030204" pitchFamily="34" charset="0"/>
                        </a:rPr>
                        <a:t>  KwaZulu Natal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1" i="0" u="none" strike="noStrike">
                          <a:solidFill>
                            <a:schemeClr val="tx1"/>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chemeClr val="tx1"/>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758826"/>
                  </a:ext>
                </a:extLst>
              </a:tr>
              <a:tr h="389408">
                <a:tc>
                  <a:txBody>
                    <a:bodyPr/>
                    <a:lstStyle/>
                    <a:p>
                      <a:pPr algn="l" fontAlgn="ctr"/>
                      <a:r>
                        <a:rPr lang="en-GB" sz="1800" b="0" i="0" u="none" strike="noStrike">
                          <a:solidFill>
                            <a:srgbClr val="000000"/>
                          </a:solidFill>
                          <a:effectLst/>
                          <a:latin typeface="Calibri" panose="020F0502020204030204" pitchFamily="34" charset="0"/>
                        </a:rPr>
                        <a:t>  Limpopo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1" i="0" u="none" strike="noStrike">
                          <a:solidFill>
                            <a:schemeClr val="tx1"/>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8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694817"/>
                  </a:ext>
                </a:extLst>
              </a:tr>
              <a:tr h="389408">
                <a:tc>
                  <a:txBody>
                    <a:bodyPr/>
                    <a:lstStyle/>
                    <a:p>
                      <a:pPr algn="l" fontAlgn="ctr"/>
                      <a:r>
                        <a:rPr lang="en-GB" sz="1800" b="0" i="0" u="none" strike="noStrike">
                          <a:solidFill>
                            <a:srgbClr val="000000"/>
                          </a:solidFill>
                          <a:effectLst/>
                          <a:latin typeface="Calibri" panose="020F0502020204030204" pitchFamily="34" charset="0"/>
                        </a:rPr>
                        <a:t>  Mpumalanga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1" i="0" u="none" strike="noStrike">
                          <a:solidFill>
                            <a:schemeClr val="tx1"/>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chemeClr val="tx1"/>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735116"/>
                  </a:ext>
                </a:extLst>
              </a:tr>
              <a:tr h="420284">
                <a:tc>
                  <a:txBody>
                    <a:bodyPr/>
                    <a:lstStyle/>
                    <a:p>
                      <a:pPr algn="l" fontAlgn="ctr"/>
                      <a:r>
                        <a:rPr lang="en-GB" sz="1800" b="0" i="0" u="none" strike="noStrike">
                          <a:solidFill>
                            <a:srgbClr val="000000"/>
                          </a:solidFill>
                          <a:effectLst/>
                          <a:latin typeface="Calibri" panose="020F0502020204030204" pitchFamily="34" charset="0"/>
                        </a:rPr>
                        <a:t>  Northern Cape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1" i="0" u="none" strike="noStrike">
                          <a:solidFill>
                            <a:schemeClr val="tx1"/>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chemeClr val="tx1"/>
                          </a:solidFill>
                          <a:effectLst/>
                          <a:latin typeface="Calibri" panose="020F050202020403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856798"/>
                  </a:ext>
                </a:extLst>
              </a:tr>
              <a:tr h="357377">
                <a:tc>
                  <a:txBody>
                    <a:bodyPr/>
                    <a:lstStyle/>
                    <a:p>
                      <a:pPr algn="l" fontAlgn="ctr"/>
                      <a:r>
                        <a:rPr lang="en-GB" sz="1800" b="0" i="0" u="none" strike="noStrike">
                          <a:solidFill>
                            <a:srgbClr val="000000"/>
                          </a:solidFill>
                          <a:effectLst/>
                          <a:latin typeface="Calibri" panose="020F0502020204030204" pitchFamily="34" charset="0"/>
                        </a:rPr>
                        <a:t>  North West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1" i="0" u="none" strike="noStrike">
                          <a:solidFill>
                            <a:schemeClr val="tx1"/>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chemeClr val="tx1"/>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100393"/>
                  </a:ext>
                </a:extLst>
              </a:tr>
              <a:tr h="378163">
                <a:tc>
                  <a:txBody>
                    <a:bodyPr/>
                    <a:lstStyle/>
                    <a:p>
                      <a:pPr algn="l" fontAlgn="ctr"/>
                      <a:r>
                        <a:rPr lang="en-GB" sz="1800" b="0" i="0" u="none" strike="noStrike">
                          <a:solidFill>
                            <a:srgbClr val="000000"/>
                          </a:solidFill>
                          <a:effectLst/>
                          <a:latin typeface="Calibri" panose="020F0502020204030204" pitchFamily="34" charset="0"/>
                        </a:rPr>
                        <a:t>  Western Cape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1" i="0" u="none" strike="noStrike">
                          <a:solidFill>
                            <a:schemeClr val="tx1"/>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a:solidFill>
                            <a:schemeClr val="tx1"/>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1" i="0" u="none" strike="noStrike" dirty="0">
                          <a:solidFill>
                            <a:schemeClr val="tx1"/>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514808"/>
                  </a:ext>
                </a:extLst>
              </a:tr>
              <a:tr h="262678">
                <a:tc>
                  <a:txBody>
                    <a:bodyPr/>
                    <a:lstStyle/>
                    <a:p>
                      <a:pPr algn="r" fontAlgn="ctr"/>
                      <a:r>
                        <a:rPr lang="en-GB" sz="1800" b="1" i="0" u="none" strike="noStrike">
                          <a:solidFill>
                            <a:srgbClr val="000000"/>
                          </a:solidFill>
                          <a:effectLst/>
                          <a:latin typeface="Calibri" panose="020F0502020204030204" pitchFamily="34" charset="0"/>
                        </a:rPr>
                        <a:t>Totals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chemeClr val="tx1"/>
                          </a:solidFill>
                          <a:effectLst/>
                          <a:latin typeface="Calibri" panose="020F0502020204030204" pitchFamily="34" charset="0"/>
                        </a:rPr>
                        <a:t>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chemeClr val="tx1"/>
                          </a:solidFill>
                          <a:effectLst/>
                          <a:latin typeface="Calibri" panose="020F0502020204030204" pitchFamily="34" charset="0"/>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dirty="0">
                          <a:solidFill>
                            <a:schemeClr val="tx1"/>
                          </a:solidFill>
                          <a:effectLst/>
                          <a:latin typeface="Calibri" panose="020F050202020403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87651408"/>
                  </a:ext>
                </a:extLst>
              </a:tr>
            </a:tbl>
          </a:graphicData>
        </a:graphic>
      </p:graphicFrame>
    </p:spTree>
    <p:extLst>
      <p:ext uri="{BB962C8B-B14F-4D97-AF65-F5344CB8AC3E}">
        <p14:creationId xmlns:p14="http://schemas.microsoft.com/office/powerpoint/2010/main" val="164370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021ABD2B-5694-B4FE-1966-F8EE74009A5F}"/>
              </a:ext>
            </a:extLst>
          </p:cNvPr>
          <p:cNvSpPr txBox="1">
            <a:spLocks/>
          </p:cNvSpPr>
          <p:nvPr/>
        </p:nvSpPr>
        <p:spPr>
          <a:xfrm>
            <a:off x="156375" y="398924"/>
            <a:ext cx="11879249" cy="548133"/>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analysis: pie charts</a:t>
            </a:r>
          </a:p>
        </p:txBody>
      </p:sp>
      <p:graphicFrame>
        <p:nvGraphicFramePr>
          <p:cNvPr id="6" name="Chart 5">
            <a:extLst>
              <a:ext uri="{FF2B5EF4-FFF2-40B4-BE49-F238E27FC236}">
                <a16:creationId xmlns:a16="http://schemas.microsoft.com/office/drawing/2014/main" id="{2D74C6A3-8F9B-904B-7C22-F2C94F8492F1}"/>
              </a:ext>
            </a:extLst>
          </p:cNvPr>
          <p:cNvGraphicFramePr>
            <a:graphicFrameLocks/>
          </p:cNvGraphicFramePr>
          <p:nvPr/>
        </p:nvGraphicFramePr>
        <p:xfrm>
          <a:off x="988967" y="1536759"/>
          <a:ext cx="4296265" cy="34579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D56FEB6-AF85-5C6A-C39B-AD11B9420C19}"/>
              </a:ext>
            </a:extLst>
          </p:cNvPr>
          <p:cNvGraphicFramePr>
            <a:graphicFrameLocks/>
          </p:cNvGraphicFramePr>
          <p:nvPr>
            <p:extLst>
              <p:ext uri="{D42A27DB-BD31-4B8C-83A1-F6EECF244321}">
                <p14:modId xmlns:p14="http://schemas.microsoft.com/office/powerpoint/2010/main" val="1282602122"/>
              </p:ext>
            </p:extLst>
          </p:nvPr>
        </p:nvGraphicFramePr>
        <p:xfrm>
          <a:off x="6210190" y="1558052"/>
          <a:ext cx="4296266" cy="3457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E715F948-8673-19FE-A46B-8F9816645D40}"/>
              </a:ext>
            </a:extLst>
          </p:cNvPr>
          <p:cNvGraphicFramePr>
            <a:graphicFrameLocks noGrp="1"/>
          </p:cNvGraphicFramePr>
          <p:nvPr>
            <p:extLst>
              <p:ext uri="{D42A27DB-BD31-4B8C-83A1-F6EECF244321}">
                <p14:modId xmlns:p14="http://schemas.microsoft.com/office/powerpoint/2010/main" val="166778841"/>
              </p:ext>
            </p:extLst>
          </p:nvPr>
        </p:nvGraphicFramePr>
        <p:xfrm>
          <a:off x="4637314" y="4270121"/>
          <a:ext cx="2711368" cy="1818440"/>
        </p:xfrm>
        <a:graphic>
          <a:graphicData uri="http://schemas.openxmlformats.org/drawingml/2006/table">
            <a:tbl>
              <a:tblPr firstRow="1" firstCol="1" bandRow="1"/>
              <a:tblGrid>
                <a:gridCol w="2287904">
                  <a:extLst>
                    <a:ext uri="{9D8B030D-6E8A-4147-A177-3AD203B41FA5}">
                      <a16:colId xmlns:a16="http://schemas.microsoft.com/office/drawing/2014/main" val="135472969"/>
                    </a:ext>
                  </a:extLst>
                </a:gridCol>
                <a:gridCol w="423464">
                  <a:extLst>
                    <a:ext uri="{9D8B030D-6E8A-4147-A177-3AD203B41FA5}">
                      <a16:colId xmlns:a16="http://schemas.microsoft.com/office/drawing/2014/main" val="2912077664"/>
                    </a:ext>
                  </a:extLst>
                </a:gridCol>
              </a:tblGrid>
              <a:tr h="363688">
                <a:tc>
                  <a:txBody>
                    <a:bodyPr/>
                    <a:lstStyle/>
                    <a:p>
                      <a:pPr marL="215900" algn="l"/>
                      <a:r>
                        <a:rPr lang="en-GB" sz="1600" i="1" u="sng">
                          <a:effectLst/>
                          <a:latin typeface="Calibri" panose="020F0502020204030204" pitchFamily="34" charset="0"/>
                          <a:ea typeface="Times New Roman" panose="02020603050405020304" pitchFamily="18" charset="0"/>
                          <a:cs typeface="Calibri" panose="020F0502020204030204" pitchFamily="34" charset="0"/>
                        </a:rPr>
                        <a:t>&gt;</a:t>
                      </a:r>
                      <a:r>
                        <a:rPr lang="en-GB" sz="1600" i="1">
                          <a:effectLst/>
                          <a:latin typeface="Calibri" panose="020F0502020204030204" pitchFamily="34" charset="0"/>
                          <a:ea typeface="Times New Roman" panose="02020603050405020304" pitchFamily="18" charset="0"/>
                          <a:cs typeface="Calibri" panose="020F0502020204030204" pitchFamily="34" charset="0"/>
                        </a:rPr>
                        <a:t>95 – 100% Excellent</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GB" sz="1600">
                        <a:effectLst/>
                        <a:latin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33BECC"/>
                    </a:solidFill>
                  </a:tcPr>
                </a:tc>
                <a:extLst>
                  <a:ext uri="{0D108BD9-81ED-4DB2-BD59-A6C34878D82A}">
                    <a16:rowId xmlns:a16="http://schemas.microsoft.com/office/drawing/2014/main" val="1416009796"/>
                  </a:ext>
                </a:extLst>
              </a:tr>
              <a:tr h="363688">
                <a:tc>
                  <a:txBody>
                    <a:bodyPr/>
                    <a:lstStyle/>
                    <a:p>
                      <a:pPr marL="215900" algn="l"/>
                      <a:r>
                        <a:rPr lang="en-GB" sz="1600" i="1" u="sng">
                          <a:effectLst/>
                          <a:latin typeface="Calibri" panose="020F0502020204030204" pitchFamily="34" charset="0"/>
                          <a:ea typeface="Times New Roman" panose="02020603050405020304" pitchFamily="18" charset="0"/>
                          <a:cs typeface="Calibri" panose="020F0502020204030204" pitchFamily="34" charset="0"/>
                        </a:rPr>
                        <a:t>&gt;</a:t>
                      </a:r>
                      <a:r>
                        <a:rPr lang="en-GB" sz="1600" i="1">
                          <a:effectLst/>
                          <a:latin typeface="Calibri" panose="020F0502020204030204" pitchFamily="34" charset="0"/>
                          <a:ea typeface="Times New Roman" panose="02020603050405020304" pitchFamily="18" charset="0"/>
                          <a:cs typeface="Calibri" panose="020F0502020204030204" pitchFamily="34" charset="0"/>
                        </a:rPr>
                        <a:t>80-&lt;95% Good</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GB" sz="1600">
                        <a:effectLst/>
                        <a:latin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6BD17E"/>
                    </a:solidFill>
                  </a:tcPr>
                </a:tc>
                <a:extLst>
                  <a:ext uri="{0D108BD9-81ED-4DB2-BD59-A6C34878D82A}">
                    <a16:rowId xmlns:a16="http://schemas.microsoft.com/office/drawing/2014/main" val="1668966332"/>
                  </a:ext>
                </a:extLst>
              </a:tr>
              <a:tr h="363688">
                <a:tc>
                  <a:txBody>
                    <a:bodyPr/>
                    <a:lstStyle/>
                    <a:p>
                      <a:pPr marL="215900" algn="l"/>
                      <a:r>
                        <a:rPr lang="en-GB" sz="1600" i="1" u="sng">
                          <a:effectLst/>
                          <a:latin typeface="Calibri" panose="020F0502020204030204" pitchFamily="34" charset="0"/>
                          <a:ea typeface="Times New Roman" panose="02020603050405020304" pitchFamily="18" charset="0"/>
                          <a:cs typeface="Calibri" panose="020F0502020204030204" pitchFamily="34" charset="0"/>
                        </a:rPr>
                        <a:t>&gt;</a:t>
                      </a:r>
                      <a:r>
                        <a:rPr lang="en-GB" sz="1600" i="1">
                          <a:effectLst/>
                          <a:latin typeface="Calibri" panose="020F0502020204030204" pitchFamily="34" charset="0"/>
                          <a:ea typeface="Times New Roman" panose="02020603050405020304" pitchFamily="18" charset="0"/>
                          <a:cs typeface="Calibri" panose="020F0502020204030204" pitchFamily="34" charset="0"/>
                        </a:rPr>
                        <a:t>50-&lt;80% Average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GB" sz="1600">
                        <a:effectLst/>
                        <a:latin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CCCC"/>
                    </a:solidFill>
                  </a:tcPr>
                </a:tc>
                <a:extLst>
                  <a:ext uri="{0D108BD9-81ED-4DB2-BD59-A6C34878D82A}">
                    <a16:rowId xmlns:a16="http://schemas.microsoft.com/office/drawing/2014/main" val="1548238085"/>
                  </a:ext>
                </a:extLst>
              </a:tr>
              <a:tr h="363688">
                <a:tc>
                  <a:txBody>
                    <a:bodyPr/>
                    <a:lstStyle/>
                    <a:p>
                      <a:pPr marL="215900" algn="l"/>
                      <a:r>
                        <a:rPr lang="en-GB" sz="1600" i="1">
                          <a:effectLst/>
                          <a:latin typeface="Calibri" panose="020F0502020204030204" pitchFamily="34" charset="0"/>
                          <a:ea typeface="Times New Roman" panose="02020603050405020304" pitchFamily="18" charset="0"/>
                          <a:cs typeface="Calibri" panose="020F0502020204030204" pitchFamily="34" charset="0"/>
                        </a:rPr>
                        <a:t>31-&lt;50% Poor</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GB" sz="1600">
                        <a:effectLst/>
                        <a:latin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E164"/>
                    </a:solidFill>
                  </a:tcPr>
                </a:tc>
                <a:extLst>
                  <a:ext uri="{0D108BD9-81ED-4DB2-BD59-A6C34878D82A}">
                    <a16:rowId xmlns:a16="http://schemas.microsoft.com/office/drawing/2014/main" val="1166346924"/>
                  </a:ext>
                </a:extLst>
              </a:tr>
              <a:tr h="363688">
                <a:tc>
                  <a:txBody>
                    <a:bodyPr/>
                    <a:lstStyle/>
                    <a:p>
                      <a:pPr marL="215900" algn="l"/>
                      <a:r>
                        <a:rPr lang="en-GB" sz="1600" i="1">
                          <a:effectLst/>
                          <a:latin typeface="Calibri" panose="020F0502020204030204" pitchFamily="34" charset="0"/>
                          <a:ea typeface="Times New Roman" panose="02020603050405020304" pitchFamily="18" charset="0"/>
                          <a:cs typeface="Calibri" panose="020F0502020204030204" pitchFamily="34" charset="0"/>
                        </a:rPr>
                        <a:t>0-&lt;31% Critical state</a:t>
                      </a:r>
                      <a:endParaRPr lang="en-GB"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endParaRPr lang="en-GB" sz="1600" dirty="0">
                        <a:effectLst/>
                        <a:latin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8080"/>
                    </a:solidFill>
                  </a:tcPr>
                </a:tc>
                <a:extLst>
                  <a:ext uri="{0D108BD9-81ED-4DB2-BD59-A6C34878D82A}">
                    <a16:rowId xmlns:a16="http://schemas.microsoft.com/office/drawing/2014/main" val="1527740953"/>
                  </a:ext>
                </a:extLst>
              </a:tr>
            </a:tbl>
          </a:graphicData>
        </a:graphic>
      </p:graphicFrame>
      <p:sp>
        <p:nvSpPr>
          <p:cNvPr id="11" name="TextBox 10">
            <a:extLst>
              <a:ext uri="{FF2B5EF4-FFF2-40B4-BE49-F238E27FC236}">
                <a16:creationId xmlns:a16="http://schemas.microsoft.com/office/drawing/2014/main" id="{B5B77EE8-9E98-B100-2E9E-0C6ABB83B2DD}"/>
              </a:ext>
            </a:extLst>
          </p:cNvPr>
          <p:cNvSpPr txBox="1"/>
          <p:nvPr/>
        </p:nvSpPr>
        <p:spPr>
          <a:xfrm>
            <a:off x="6726283" y="1196290"/>
            <a:ext cx="3942588" cy="646331"/>
          </a:xfrm>
          <a:prstGeom prst="rect">
            <a:avLst/>
          </a:prstGeom>
          <a:noFill/>
        </p:spPr>
        <p:txBody>
          <a:bodyPr wrap="square">
            <a:spAutoFit/>
          </a:bodyPr>
          <a:lstStyle/>
          <a:p>
            <a:r>
              <a:rPr lang="en-ZA" sz="1800" b="1" dirty="0"/>
              <a:t>2023 Blue Drop</a:t>
            </a:r>
            <a:r>
              <a:rPr lang="en-ZA" sz="1800" b="1" baseline="0" dirty="0"/>
              <a:t> Assessment Results (water supply systems)</a:t>
            </a:r>
            <a:endParaRPr lang="en-ZA" sz="1800" b="1" dirty="0"/>
          </a:p>
        </p:txBody>
      </p:sp>
      <p:sp>
        <p:nvSpPr>
          <p:cNvPr id="13" name="TextBox 12">
            <a:extLst>
              <a:ext uri="{FF2B5EF4-FFF2-40B4-BE49-F238E27FC236}">
                <a16:creationId xmlns:a16="http://schemas.microsoft.com/office/drawing/2014/main" id="{BB62D5F8-FAE0-FA6A-CF29-409F6C8B110D}"/>
              </a:ext>
            </a:extLst>
          </p:cNvPr>
          <p:cNvSpPr txBox="1"/>
          <p:nvPr/>
        </p:nvSpPr>
        <p:spPr>
          <a:xfrm>
            <a:off x="1360961" y="1101715"/>
            <a:ext cx="3753612" cy="646331"/>
          </a:xfrm>
          <a:prstGeom prst="rect">
            <a:avLst/>
          </a:prstGeom>
          <a:noFill/>
        </p:spPr>
        <p:txBody>
          <a:bodyPr wrap="square">
            <a:spAutoFit/>
          </a:bodyPr>
          <a:lstStyle/>
          <a:p>
            <a:r>
              <a:rPr lang="en-ZA" sz="1800" b="1" dirty="0"/>
              <a:t>2014 Blue Drop</a:t>
            </a:r>
            <a:r>
              <a:rPr lang="en-ZA" sz="1800" b="1" baseline="0" dirty="0"/>
              <a:t> Assessment Results (water supply systems)</a:t>
            </a:r>
            <a:endParaRPr lang="en-ZA" sz="1800" b="1" dirty="0"/>
          </a:p>
        </p:txBody>
      </p:sp>
    </p:spTree>
    <p:extLst>
      <p:ext uri="{BB962C8B-B14F-4D97-AF65-F5344CB8AC3E}">
        <p14:creationId xmlns:p14="http://schemas.microsoft.com/office/powerpoint/2010/main" val="2623794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41200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52398" y="159191"/>
            <a:ext cx="11887201" cy="615950"/>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scores: map</a:t>
            </a:r>
          </a:p>
        </p:txBody>
      </p:sp>
      <p:pic>
        <p:nvPicPr>
          <p:cNvPr id="4" name="Picture 3" descr="A map of south africa with different colored areas&#10;&#10;Description automatically generated">
            <a:extLst>
              <a:ext uri="{FF2B5EF4-FFF2-40B4-BE49-F238E27FC236}">
                <a16:creationId xmlns:a16="http://schemas.microsoft.com/office/drawing/2014/main" id="{39BDEAAD-6B03-3100-85FB-8504A4CB5A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495" y="718136"/>
            <a:ext cx="8298424" cy="6058998"/>
          </a:xfrm>
          <a:prstGeom prst="rect">
            <a:avLst/>
          </a:prstGeom>
        </p:spPr>
      </p:pic>
      <p:graphicFrame>
        <p:nvGraphicFramePr>
          <p:cNvPr id="7" name="Table 6">
            <a:extLst>
              <a:ext uri="{FF2B5EF4-FFF2-40B4-BE49-F238E27FC236}">
                <a16:creationId xmlns:a16="http://schemas.microsoft.com/office/drawing/2014/main" id="{AE20B51D-1000-2621-6F5B-EA2CCEF28836}"/>
              </a:ext>
            </a:extLst>
          </p:cNvPr>
          <p:cNvGraphicFramePr>
            <a:graphicFrameLocks noGrp="1"/>
          </p:cNvGraphicFramePr>
          <p:nvPr>
            <p:extLst>
              <p:ext uri="{D42A27DB-BD31-4B8C-83A1-F6EECF244321}">
                <p14:modId xmlns:p14="http://schemas.microsoft.com/office/powerpoint/2010/main" val="120406815"/>
              </p:ext>
            </p:extLst>
          </p:nvPr>
        </p:nvGraphicFramePr>
        <p:xfrm>
          <a:off x="7208187" y="4582574"/>
          <a:ext cx="4417754" cy="2194559"/>
        </p:xfrm>
        <a:graphic>
          <a:graphicData uri="http://schemas.openxmlformats.org/drawingml/2006/table">
            <a:tbl>
              <a:tblPr firstRow="1" firstCol="1" bandRow="1"/>
              <a:tblGrid>
                <a:gridCol w="318241">
                  <a:extLst>
                    <a:ext uri="{9D8B030D-6E8A-4147-A177-3AD203B41FA5}">
                      <a16:colId xmlns:a16="http://schemas.microsoft.com/office/drawing/2014/main" val="2334840048"/>
                    </a:ext>
                  </a:extLst>
                </a:gridCol>
                <a:gridCol w="1624895">
                  <a:extLst>
                    <a:ext uri="{9D8B030D-6E8A-4147-A177-3AD203B41FA5}">
                      <a16:colId xmlns:a16="http://schemas.microsoft.com/office/drawing/2014/main" val="1554791063"/>
                    </a:ext>
                  </a:extLst>
                </a:gridCol>
                <a:gridCol w="2474618">
                  <a:extLst>
                    <a:ext uri="{9D8B030D-6E8A-4147-A177-3AD203B41FA5}">
                      <a16:colId xmlns:a16="http://schemas.microsoft.com/office/drawing/2014/main" val="795091700"/>
                    </a:ext>
                  </a:extLst>
                </a:gridCol>
              </a:tblGrid>
              <a:tr h="474833">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BECC"/>
                    </a:solidFill>
                  </a:tcPr>
                </a:tc>
                <a:tc>
                  <a:txBody>
                    <a:bodyPr/>
                    <a:lstStyle/>
                    <a:p>
                      <a:pPr marL="215900" algn="l"/>
                      <a:r>
                        <a:rPr lang="en-GB" sz="1600" u="sng">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&gt;</a:t>
                      </a:r>
                      <a:r>
                        <a:rPr lang="en-GB" sz="160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95-100%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r>
                        <a:rPr lang="en-GB" sz="1600" dirty="0">
                          <a:effectLst/>
                          <a:latin typeface="Calibri" panose="020F0502020204030204" pitchFamily="34" charset="0"/>
                          <a:ea typeface="Times New Roman" panose="02020603050405020304" pitchFamily="18" charset="0"/>
                          <a:cs typeface="Calibri" panose="020F0502020204030204" pitchFamily="34" charset="0"/>
                        </a:rPr>
                        <a:t>Excellent situation</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8290598"/>
                  </a:ext>
                </a:extLst>
              </a:tr>
              <a:tr h="474833">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CC66"/>
                    </a:solidFill>
                  </a:tcPr>
                </a:tc>
                <a:tc>
                  <a:txBody>
                    <a:bodyPr/>
                    <a:lstStyle/>
                    <a:p>
                      <a:pPr marL="215900" algn="l"/>
                      <a:r>
                        <a:rPr lang="en-GB" sz="1600" u="sng">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&gt;</a:t>
                      </a:r>
                      <a:r>
                        <a:rPr lang="en-GB" sz="160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80-&lt;95%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r>
                        <a:rPr lang="en-GB" sz="1600" dirty="0">
                          <a:effectLst/>
                          <a:latin typeface="Calibri" panose="020F0502020204030204" pitchFamily="34" charset="0"/>
                          <a:ea typeface="Times New Roman" panose="02020603050405020304" pitchFamily="18" charset="0"/>
                          <a:cs typeface="Calibri" panose="020F0502020204030204" pitchFamily="34" charset="0"/>
                        </a:rPr>
                        <a:t>Good performance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778486"/>
                  </a:ext>
                </a:extLst>
              </a:tr>
              <a:tr h="474833">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marL="215900" algn="l"/>
                      <a:r>
                        <a:rPr lang="en-GB" sz="1600" u="sng">
                          <a:effectLst/>
                          <a:latin typeface="Calibri" panose="020F0502020204030204" pitchFamily="34" charset="0"/>
                          <a:ea typeface="Times New Roman" panose="02020603050405020304" pitchFamily="18" charset="0"/>
                          <a:cs typeface="Calibri" panose="020F0502020204030204" pitchFamily="34" charset="0"/>
                        </a:rPr>
                        <a:t>&gt;</a:t>
                      </a:r>
                      <a:r>
                        <a:rPr lang="en-GB" sz="1600">
                          <a:effectLst/>
                          <a:latin typeface="Calibri" panose="020F0502020204030204" pitchFamily="34" charset="0"/>
                          <a:ea typeface="Times New Roman" panose="02020603050405020304" pitchFamily="18" charset="0"/>
                          <a:cs typeface="Calibri" panose="020F0502020204030204" pitchFamily="34" charset="0"/>
                        </a:rPr>
                        <a:t>50-&lt;80%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r>
                        <a:rPr lang="en-GB" sz="1600">
                          <a:effectLst/>
                          <a:latin typeface="Calibri" panose="020F0502020204030204" pitchFamily="34" charset="0"/>
                          <a:ea typeface="Times New Roman" panose="02020603050405020304" pitchFamily="18" charset="0"/>
                          <a:cs typeface="Calibri" panose="020F0502020204030204" pitchFamily="34" charset="0"/>
                        </a:rPr>
                        <a:t>Average performance</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277542"/>
                  </a:ext>
                </a:extLst>
              </a:tr>
              <a:tr h="474833">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64"/>
                    </a:solidFill>
                  </a:tcPr>
                </a:tc>
                <a:tc>
                  <a:txBody>
                    <a:bodyPr/>
                    <a:lstStyle/>
                    <a:p>
                      <a:pPr marL="215900" algn="l"/>
                      <a:r>
                        <a:rPr lang="en-GB" sz="1600" u="sng">
                          <a:solidFill>
                            <a:srgbClr val="FF9933"/>
                          </a:solidFill>
                          <a:effectLst/>
                          <a:latin typeface="Calibri" panose="020F0502020204030204" pitchFamily="34" charset="0"/>
                          <a:ea typeface="Times New Roman" panose="02020603050405020304" pitchFamily="18" charset="0"/>
                          <a:cs typeface="Calibri" panose="020F0502020204030204" pitchFamily="34" charset="0"/>
                        </a:rPr>
                        <a:t>&gt;</a:t>
                      </a:r>
                      <a:r>
                        <a:rPr lang="en-GB" sz="1600">
                          <a:solidFill>
                            <a:srgbClr val="FF9933"/>
                          </a:solidFill>
                          <a:effectLst/>
                          <a:latin typeface="Calibri" panose="020F0502020204030204" pitchFamily="34" charset="0"/>
                          <a:ea typeface="Times New Roman" panose="02020603050405020304" pitchFamily="18" charset="0"/>
                          <a:cs typeface="Calibri" panose="020F0502020204030204" pitchFamily="34" charset="0"/>
                        </a:rPr>
                        <a:t>31-&lt;50%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r>
                        <a:rPr lang="en-GB" sz="1600">
                          <a:effectLst/>
                          <a:latin typeface="Calibri" panose="020F0502020204030204" pitchFamily="34" charset="0"/>
                          <a:ea typeface="Times New Roman" panose="02020603050405020304" pitchFamily="18" charset="0"/>
                          <a:cs typeface="Calibri" panose="020F0502020204030204" pitchFamily="34" charset="0"/>
                        </a:rPr>
                        <a:t>Very poor performance</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4716846"/>
                  </a:ext>
                </a:extLst>
              </a:tr>
              <a:tr h="295227">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8080"/>
                    </a:solidFill>
                  </a:tcPr>
                </a:tc>
                <a:tc>
                  <a:txBody>
                    <a:bodyPr/>
                    <a:lstStyle/>
                    <a:p>
                      <a:pPr marL="215900" algn="l"/>
                      <a:r>
                        <a:rPr lang="en-GB" sz="160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0-&lt;31%</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r>
                        <a:rPr lang="en-GB" sz="1600" dirty="0">
                          <a:effectLst/>
                          <a:latin typeface="Calibri" panose="020F0502020204030204" pitchFamily="34" charset="0"/>
                          <a:ea typeface="Times New Roman" panose="02020603050405020304" pitchFamily="18" charset="0"/>
                          <a:cs typeface="Calibri" panose="020F0502020204030204" pitchFamily="34" charset="0"/>
                        </a:rPr>
                        <a:t>Critical state</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333353"/>
                  </a:ext>
                </a:extLst>
              </a:tr>
            </a:tbl>
          </a:graphicData>
        </a:graphic>
      </p:graphicFrame>
      <p:sp>
        <p:nvSpPr>
          <p:cNvPr id="8" name="TextBox 7">
            <a:extLst>
              <a:ext uri="{FF2B5EF4-FFF2-40B4-BE49-F238E27FC236}">
                <a16:creationId xmlns:a16="http://schemas.microsoft.com/office/drawing/2014/main" id="{89A5197A-DFD1-B9E5-1772-BE5A5C0273E8}"/>
              </a:ext>
            </a:extLst>
          </p:cNvPr>
          <p:cNvSpPr txBox="1"/>
          <p:nvPr/>
        </p:nvSpPr>
        <p:spPr>
          <a:xfrm>
            <a:off x="8986691" y="1334086"/>
            <a:ext cx="3038125" cy="2031325"/>
          </a:xfrm>
          <a:prstGeom prst="rect">
            <a:avLst/>
          </a:prstGeom>
          <a:solidFill>
            <a:schemeClr val="tx2">
              <a:lumMod val="20000"/>
              <a:lumOff val="80000"/>
            </a:schemeClr>
          </a:solidFill>
        </p:spPr>
        <p:txBody>
          <a:bodyPr wrap="square" rtlCol="0">
            <a:spAutoFit/>
          </a:bodyPr>
          <a:lstStyle/>
          <a:p>
            <a:pPr marL="222250" marR="0" lvl="0" indent="-2698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144 WSAs &amp; 958 systems audited</a:t>
            </a:r>
            <a:endParaRPr kumimoji="0" lang="en-GB" sz="1800" b="0" i="0" u="none" strike="noStrike" kern="0" cap="none" spc="0" normalizeH="0" baseline="0" noProof="0" dirty="0">
              <a:ln>
                <a:noFill/>
              </a:ln>
              <a:solidFill>
                <a:srgbClr val="2A2A2A"/>
              </a:solidFill>
              <a:effectLst/>
              <a:uLnTx/>
              <a:uFillTx/>
              <a:latin typeface="Calibri"/>
              <a:ea typeface="Times New Roman" panose="02020603050405020304" pitchFamily="18" charset="0"/>
              <a:cs typeface="Times New Roman" panose="02020603050405020304" pitchFamily="18" charset="0"/>
            </a:endParaRPr>
          </a:p>
          <a:p>
            <a:pPr marL="222250" marR="0" lvl="0" indent="-2698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7 Water Boards audited</a:t>
            </a:r>
            <a:endParaRPr kumimoji="0" lang="en-GB" sz="1800" b="0" i="0" u="none" strike="noStrike" kern="0" cap="none" spc="0" normalizeH="0" baseline="0" noProof="0" dirty="0">
              <a:ln>
                <a:noFill/>
              </a:ln>
              <a:solidFill>
                <a:srgbClr val="2A2A2A"/>
              </a:solidFill>
              <a:effectLst/>
              <a:uLnTx/>
              <a:uFillTx/>
              <a:latin typeface="Calibri"/>
              <a:ea typeface="Times New Roman" panose="02020603050405020304" pitchFamily="18" charset="0"/>
              <a:cs typeface="Times New Roman" panose="02020603050405020304" pitchFamily="18" charset="0"/>
            </a:endParaRPr>
          </a:p>
          <a:p>
            <a:pPr marL="222250" marR="0" lvl="0" indent="-2698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26 Blue Drop Certifications</a:t>
            </a:r>
            <a:endParaRPr kumimoji="0" lang="en-GB" sz="1800" b="0" i="0" u="none" strike="noStrike" kern="0" cap="none" spc="0" normalizeH="0" baseline="0" noProof="0" dirty="0">
              <a:ln>
                <a:noFill/>
              </a:ln>
              <a:solidFill>
                <a:srgbClr val="2A2A2A"/>
              </a:solidFill>
              <a:effectLst/>
              <a:uLnTx/>
              <a:uFillTx/>
              <a:latin typeface="Calibri"/>
              <a:ea typeface="Times New Roman" panose="02020603050405020304" pitchFamily="18" charset="0"/>
              <a:cs typeface="Times New Roman" panose="02020603050405020304" pitchFamily="18" charset="0"/>
            </a:endParaRPr>
          </a:p>
          <a:p>
            <a:pPr marL="222250" marR="0" lvl="0" indent="-2698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277 systems found to be in a critical state of performance</a:t>
            </a:r>
            <a:endParaRPr kumimoji="0" lang="en-GB" sz="1800" b="0" i="0" u="none" strike="noStrike" kern="0" cap="none" spc="0" normalizeH="0" baseline="0" noProof="0" dirty="0">
              <a:ln>
                <a:noFill/>
              </a:ln>
              <a:solidFill>
                <a:srgbClr val="2A2A2A"/>
              </a:solidFill>
              <a:effectLst/>
              <a:uLnTx/>
              <a:uFillTx/>
              <a:latin typeface="Calibr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166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204527" y="639526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8D6EF721-C4FF-F62A-AC26-7FDE0BE4F736}"/>
              </a:ext>
            </a:extLst>
          </p:cNvPr>
          <p:cNvSpPr txBox="1">
            <a:spLocks/>
          </p:cNvSpPr>
          <p:nvPr/>
        </p:nvSpPr>
        <p:spPr>
          <a:xfrm>
            <a:off x="142673" y="452292"/>
            <a:ext cx="11870648" cy="538309"/>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findings regarding drinking water quality</a:t>
            </a:r>
          </a:p>
        </p:txBody>
      </p:sp>
      <p:sp>
        <p:nvSpPr>
          <p:cNvPr id="4" name="TextBox 3">
            <a:extLst>
              <a:ext uri="{FF2B5EF4-FFF2-40B4-BE49-F238E27FC236}">
                <a16:creationId xmlns:a16="http://schemas.microsoft.com/office/drawing/2014/main" id="{652E9822-C8A8-81BB-7929-D1FF0C62E68C}"/>
              </a:ext>
            </a:extLst>
          </p:cNvPr>
          <p:cNvSpPr txBox="1"/>
          <p:nvPr/>
        </p:nvSpPr>
        <p:spPr>
          <a:xfrm>
            <a:off x="142673" y="1084011"/>
            <a:ext cx="11906654" cy="5493812"/>
          </a:xfrm>
          <a:prstGeom prst="rect">
            <a:avLst/>
          </a:prstGeom>
          <a:noFill/>
        </p:spPr>
        <p:txBody>
          <a:bodyPr wrap="square">
            <a:spAutoFit/>
          </a:bodyPr>
          <a:lstStyle/>
          <a:p>
            <a:pPr marL="285750" lvl="1" indent="-285750" algn="just">
              <a:spcBef>
                <a:spcPts val="600"/>
              </a:spcBef>
              <a:buFont typeface="Arial" panose="020B0604020202020204" pitchFamily="34" charset="0"/>
              <a:buChar char="•"/>
            </a:pPr>
            <a:r>
              <a:rPr lang="en-US" dirty="0">
                <a:ea typeface="Times New Roman" panose="02020603050405020304" pitchFamily="18" charset="0"/>
                <a:cs typeface="Arial" panose="020B0604020202020204" pitchFamily="34" charset="0"/>
              </a:rPr>
              <a:t>Based on water quality tests carried out by municipalities </a:t>
            </a:r>
            <a:r>
              <a:rPr lang="en-US" sz="1800" dirty="0">
                <a:solidFill>
                  <a:schemeClr val="tx1"/>
                </a:solidFill>
                <a:effectLst/>
                <a:ea typeface="Times New Roman" panose="02020603050405020304" pitchFamily="18" charset="0"/>
                <a:cs typeface="Arial" panose="020B0604020202020204" pitchFamily="34" charset="0"/>
              </a:rPr>
              <a:t>themselves during the 2021/2022 municipal financial year (2014 figures in brackets):</a:t>
            </a:r>
          </a:p>
          <a:p>
            <a:pPr marL="627063" lvl="2" indent="-285750" algn="just">
              <a:spcBef>
                <a:spcPts val="600"/>
              </a:spcBef>
              <a:buFont typeface="Wingdings" panose="05000000000000000000" pitchFamily="2" charset="2"/>
              <a:buChar char="Ø"/>
            </a:pPr>
            <a:r>
              <a:rPr lang="en-US" sz="1800" dirty="0">
                <a:solidFill>
                  <a:schemeClr val="tx1"/>
                </a:solidFill>
                <a:effectLst/>
                <a:ea typeface="Times New Roman" panose="02020603050405020304" pitchFamily="18" charset="0"/>
                <a:cs typeface="Arial" panose="020B0604020202020204" pitchFamily="34" charset="0"/>
              </a:rPr>
              <a:t>54% of systems achieved excellent or good, 46% poor or bad microbiological water quality compliance (</a:t>
            </a:r>
            <a:r>
              <a:rPr lang="en-US" sz="1800" dirty="0">
                <a:solidFill>
                  <a:schemeClr val="tx1"/>
                </a:solidFill>
                <a:ea typeface="Times New Roman" panose="02020603050405020304" pitchFamily="18" charset="0"/>
                <a:cs typeface="Arial" panose="020B0604020202020204" pitchFamily="34" charset="0"/>
              </a:rPr>
              <a:t>5</a:t>
            </a:r>
            <a:r>
              <a:rPr lang="en-US" sz="1800" dirty="0">
                <a:solidFill>
                  <a:schemeClr val="tx1"/>
                </a:solidFill>
                <a:effectLst/>
                <a:ea typeface="Times New Roman" panose="02020603050405020304" pitchFamily="18" charset="0"/>
                <a:cs typeface="Arial" panose="020B0604020202020204" pitchFamily="34" charset="0"/>
              </a:rPr>
              <a:t>% in 2014)</a:t>
            </a:r>
          </a:p>
          <a:p>
            <a:pPr marL="627063" lvl="2" indent="-285750" algn="just">
              <a:spcBef>
                <a:spcPts val="600"/>
              </a:spcBef>
              <a:buFont typeface="Wingdings" panose="05000000000000000000" pitchFamily="2" charset="2"/>
              <a:buChar char="Ø"/>
            </a:pPr>
            <a:r>
              <a:rPr lang="en-US" sz="1800" dirty="0">
                <a:solidFill>
                  <a:schemeClr val="tx1"/>
                </a:solidFill>
                <a:effectLst/>
                <a:ea typeface="Times New Roman" panose="02020603050405020304" pitchFamily="18" charset="0"/>
                <a:cs typeface="Arial" panose="020B0604020202020204" pitchFamily="34" charset="0"/>
              </a:rPr>
              <a:t>76% of systems achieved excellent or good, 24% of systems unacceptable chemical water quality compliance (15% in 2014)</a:t>
            </a:r>
          </a:p>
          <a:p>
            <a:pPr marL="285750" indent="-285750" algn="just">
              <a:spcBef>
                <a:spcPts val="600"/>
              </a:spcBef>
              <a:buFont typeface="Arial" panose="020B0604020202020204" pitchFamily="34" charset="0"/>
              <a:buChar char="•"/>
            </a:pPr>
            <a:r>
              <a:rPr lang="en-GB" sz="1800" dirty="0">
                <a:solidFill>
                  <a:schemeClr val="tx1"/>
                </a:solidFill>
                <a:effectLst/>
                <a:ea typeface="Times New Roman" panose="02020603050405020304" pitchFamily="18" charset="0"/>
                <a:cs typeface="Arial" panose="020B0604020202020204" pitchFamily="34" charset="0"/>
              </a:rPr>
              <a:t>The overall performance trend indicates a severe regression from 2014 to 2023, especially with regard to </a:t>
            </a:r>
            <a:r>
              <a:rPr lang="en-GB" sz="1800" dirty="0">
                <a:solidFill>
                  <a:schemeClr val="tx1"/>
                </a:solidFill>
                <a:ea typeface="Times New Roman" panose="02020603050405020304" pitchFamily="18" charset="0"/>
                <a:cs typeface="Arial" panose="020B0604020202020204" pitchFamily="34" charset="0"/>
              </a:rPr>
              <a:t>microbiological</a:t>
            </a:r>
            <a:r>
              <a:rPr lang="en-GB" sz="1800" dirty="0">
                <a:solidFill>
                  <a:schemeClr val="tx1"/>
                </a:solidFill>
                <a:effectLst/>
                <a:ea typeface="Times New Roman" panose="02020603050405020304" pitchFamily="18" charset="0"/>
                <a:cs typeface="Arial" panose="020B0604020202020204" pitchFamily="34" charset="0"/>
              </a:rPr>
              <a:t> compliance</a:t>
            </a:r>
          </a:p>
          <a:p>
            <a:pPr marL="285750" indent="-285750" algn="just">
              <a:spcBef>
                <a:spcPts val="600"/>
              </a:spcBef>
              <a:buFont typeface="Arial" panose="020B0604020202020204" pitchFamily="34" charset="0"/>
              <a:buChar char="•"/>
            </a:pPr>
            <a:r>
              <a:rPr lang="en-GB" dirty="0">
                <a:ea typeface="Times New Roman" panose="02020603050405020304" pitchFamily="18" charset="0"/>
                <a:cs typeface="Arial" panose="020B0604020202020204" pitchFamily="34" charset="0"/>
              </a:rPr>
              <a:t>Drinking water quality is generally good in the major metropolitan areas</a:t>
            </a:r>
            <a:endParaRPr lang="en-GB" sz="1800" dirty="0">
              <a:solidFill>
                <a:schemeClr val="tx1"/>
              </a:solidFill>
              <a:ea typeface="Times New Roman" panose="02020603050405020304" pitchFamily="18" charset="0"/>
              <a:cs typeface="Arial" panose="020B0604020202020204" pitchFamily="34" charset="0"/>
            </a:endParaRPr>
          </a:p>
          <a:p>
            <a:pPr marL="285750" indent="-285750" algn="just">
              <a:spcBef>
                <a:spcPts val="600"/>
              </a:spcBef>
              <a:buFont typeface="Arial" panose="020B0604020202020204" pitchFamily="34" charset="0"/>
              <a:buChar char="•"/>
            </a:pPr>
            <a:r>
              <a:rPr lang="en-GB" sz="1800" dirty="0">
                <a:solidFill>
                  <a:schemeClr val="tx1"/>
                </a:solidFill>
              </a:rPr>
              <a:t>During the audit period, 14 water service authorities (see Annexure B) did not report water quality data to the Department or provide any other evidence that they have been testing their water quality:</a:t>
            </a:r>
          </a:p>
          <a:p>
            <a:pPr marL="742950" lvl="1" indent="-285750" algn="just">
              <a:spcBef>
                <a:spcPts val="600"/>
              </a:spcBef>
              <a:buFont typeface="Arial" panose="020B0604020202020204" pitchFamily="34" charset="0"/>
              <a:buChar char="•"/>
            </a:pPr>
            <a:r>
              <a:rPr lang="en-GB" dirty="0">
                <a:solidFill>
                  <a:schemeClr val="tx1"/>
                </a:solidFill>
              </a:rPr>
              <a:t>The Department issued non-compliance notices to those municipalities instructing them to issue advisory notices to their residents that their water might not be safe to drink if it has not been properly tested</a:t>
            </a:r>
          </a:p>
          <a:p>
            <a:pPr marL="742950" lvl="1" indent="-285750" algn="just">
              <a:spcBef>
                <a:spcPts val="600"/>
              </a:spcBef>
              <a:buFont typeface="Arial" panose="020B0604020202020204" pitchFamily="34" charset="0"/>
              <a:buChar char="•"/>
            </a:pPr>
            <a:r>
              <a:rPr lang="en-GB" dirty="0">
                <a:solidFill>
                  <a:schemeClr val="tx1"/>
                </a:solidFill>
              </a:rPr>
              <a:t>DWS followed up with these WSAs and some of them indicated that they are in the process of appointing laboratories, others commenced with sampling, and others provided evidence of testing and achieving drinking water quality</a:t>
            </a:r>
          </a:p>
          <a:p>
            <a:pPr marL="742950" lvl="1" indent="-285750" algn="just">
              <a:spcBef>
                <a:spcPts val="600"/>
              </a:spcBef>
              <a:buFont typeface="Arial" panose="020B0604020202020204" pitchFamily="34" charset="0"/>
              <a:buChar char="•"/>
            </a:pPr>
            <a:r>
              <a:rPr lang="en-GB" dirty="0"/>
              <a:t>Where necessary these WSAs did issue advisory notices</a:t>
            </a:r>
          </a:p>
          <a:p>
            <a:pPr marL="742950" lvl="1" indent="-285750" algn="just">
              <a:spcBef>
                <a:spcPts val="600"/>
              </a:spcBef>
              <a:buFont typeface="Arial" panose="020B0604020202020204" pitchFamily="34" charset="0"/>
              <a:buChar char="•"/>
            </a:pPr>
            <a:endParaRPr lang="en-ZA" dirty="0">
              <a:solidFill>
                <a:schemeClr val="tx1"/>
              </a:solidFill>
            </a:endParaRPr>
          </a:p>
        </p:txBody>
      </p:sp>
    </p:spTree>
    <p:extLst>
      <p:ext uri="{BB962C8B-B14F-4D97-AF65-F5344CB8AC3E}">
        <p14:creationId xmlns:p14="http://schemas.microsoft.com/office/powerpoint/2010/main" val="274105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204527" y="639526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8D6EF721-C4FF-F62A-AC26-7FDE0BE4F736}"/>
              </a:ext>
            </a:extLst>
          </p:cNvPr>
          <p:cNvSpPr txBox="1">
            <a:spLocks/>
          </p:cNvSpPr>
          <p:nvPr/>
        </p:nvSpPr>
        <p:spPr>
          <a:xfrm>
            <a:off x="178679" y="278120"/>
            <a:ext cx="11870648" cy="615950"/>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Drinking Water Quality: performance of water supply systems</a:t>
            </a:r>
          </a:p>
        </p:txBody>
      </p:sp>
      <p:graphicFrame>
        <p:nvGraphicFramePr>
          <p:cNvPr id="5" name="Chart 4">
            <a:extLst>
              <a:ext uri="{FF2B5EF4-FFF2-40B4-BE49-F238E27FC236}">
                <a16:creationId xmlns:a16="http://schemas.microsoft.com/office/drawing/2014/main" id="{C2489C8C-6F44-515D-366A-1C990CEACC55}"/>
              </a:ext>
            </a:extLst>
          </p:cNvPr>
          <p:cNvGraphicFramePr/>
          <p:nvPr>
            <p:extLst>
              <p:ext uri="{D42A27DB-BD31-4B8C-83A1-F6EECF244321}">
                <p14:modId xmlns:p14="http://schemas.microsoft.com/office/powerpoint/2010/main" val="1437557236"/>
              </p:ext>
            </p:extLst>
          </p:nvPr>
        </p:nvGraphicFramePr>
        <p:xfrm>
          <a:off x="6400800" y="1051561"/>
          <a:ext cx="5525153" cy="47823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EC0FA6F-AA1C-BF98-F737-BEA316CCB0BC}"/>
              </a:ext>
            </a:extLst>
          </p:cNvPr>
          <p:cNvGraphicFramePr/>
          <p:nvPr>
            <p:extLst>
              <p:ext uri="{D42A27DB-BD31-4B8C-83A1-F6EECF244321}">
                <p14:modId xmlns:p14="http://schemas.microsoft.com/office/powerpoint/2010/main" val="1112877952"/>
              </p:ext>
            </p:extLst>
          </p:nvPr>
        </p:nvGraphicFramePr>
        <p:xfrm>
          <a:off x="278390" y="985425"/>
          <a:ext cx="5610346" cy="4848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984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Rectangle 2">
            <a:extLst>
              <a:ext uri="{FF2B5EF4-FFF2-40B4-BE49-F238E27FC236}">
                <a16:creationId xmlns:a16="http://schemas.microsoft.com/office/drawing/2014/main" id="{920E7763-258F-5377-C5A8-0977DB0C1863}"/>
              </a:ext>
            </a:extLst>
          </p:cNvPr>
          <p:cNvSpPr>
            <a:spLocks noChangeArrowheads="1"/>
          </p:cNvSpPr>
          <p:nvPr/>
        </p:nvSpPr>
        <p:spPr bwMode="auto">
          <a:xfrm>
            <a:off x="0" y="981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itle 1">
            <a:extLst>
              <a:ext uri="{FF2B5EF4-FFF2-40B4-BE49-F238E27FC236}">
                <a16:creationId xmlns:a16="http://schemas.microsoft.com/office/drawing/2014/main" id="{8AA3EA0D-9E17-A56D-0C95-3B7F424336ED}"/>
              </a:ext>
            </a:extLst>
          </p:cNvPr>
          <p:cNvSpPr txBox="1">
            <a:spLocks noChangeArrowheads="1"/>
          </p:cNvSpPr>
          <p:nvPr/>
        </p:nvSpPr>
        <p:spPr bwMode="auto">
          <a:xfrm>
            <a:off x="151076" y="136526"/>
            <a:ext cx="11887200" cy="437832"/>
          </a:xfrm>
          <a:prstGeom prst="rect">
            <a:avLst/>
          </a:prstGeom>
          <a:solidFill>
            <a:schemeClr val="accent1">
              <a:lumMod val="40000"/>
              <a:lumOff val="60000"/>
            </a:schemeClr>
          </a:solidFill>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altLang="en-US" sz="2400" b="1" dirty="0">
                <a:cs typeface="Arial" panose="020B0604020202020204" pitchFamily="34" charset="0"/>
              </a:rPr>
              <a:t>Implications of 2023 Blue Drop drinking water quality findings </a:t>
            </a:r>
            <a:endParaRPr lang="en-ZA" altLang="en-US" sz="2400" b="1" dirty="0">
              <a:cs typeface="Arial" panose="020B0604020202020204" pitchFamily="34" charset="0"/>
            </a:endParaRPr>
          </a:p>
        </p:txBody>
      </p:sp>
      <p:sp>
        <p:nvSpPr>
          <p:cNvPr id="7" name="TextBox 6">
            <a:extLst>
              <a:ext uri="{FF2B5EF4-FFF2-40B4-BE49-F238E27FC236}">
                <a16:creationId xmlns:a16="http://schemas.microsoft.com/office/drawing/2014/main" id="{D242DE97-4128-E7D1-6EAC-02AA59341333}"/>
              </a:ext>
            </a:extLst>
          </p:cNvPr>
          <p:cNvSpPr txBox="1"/>
          <p:nvPr/>
        </p:nvSpPr>
        <p:spPr>
          <a:xfrm>
            <a:off x="151076" y="720278"/>
            <a:ext cx="11887200" cy="5724644"/>
          </a:xfrm>
          <a:prstGeom prst="rect">
            <a:avLst/>
          </a:prstGeom>
          <a:noFill/>
          <a:ln w="15875">
            <a:noFill/>
          </a:ln>
        </p:spPr>
        <p:txBody>
          <a:bodyPr wrap="square">
            <a:spAutoFit/>
          </a:bodyPr>
          <a:lstStyle/>
          <a:p>
            <a:pPr marL="265113" indent="-265113">
              <a:spcBef>
                <a:spcPts val="1200"/>
              </a:spcBef>
              <a:buFont typeface="Arial" panose="020B0604020202020204" pitchFamily="34" charset="0"/>
              <a:buChar char="•"/>
              <a:defRPr/>
            </a:pPr>
            <a:r>
              <a:rPr lang="en-US" dirty="0"/>
              <a:t>According to the South African Bureau of Standards (SANS 241 which is informed by World Health </a:t>
            </a:r>
            <a:r>
              <a:rPr lang="en-US" dirty="0" err="1"/>
              <a:t>Organisation</a:t>
            </a:r>
            <a:r>
              <a:rPr lang="en-US" dirty="0"/>
              <a:t> Guidelines), it is not safe to drink water if less than 97% of tests for microbiological contaminants and chemical compliance conducted over a year comply with water quality standards</a:t>
            </a:r>
          </a:p>
          <a:p>
            <a:pPr marL="265113" indent="-265113">
              <a:spcBef>
                <a:spcPts val="1200"/>
              </a:spcBef>
              <a:buFont typeface="Arial" panose="020B0604020202020204" pitchFamily="34" charset="0"/>
              <a:buChar char="•"/>
              <a:defRPr/>
            </a:pPr>
            <a:r>
              <a:rPr lang="en-US" b="1" dirty="0"/>
              <a:t>It was therefore not microbiologically safe to drink the water in almost half (46%) of our drinking water systems at times during 2022 when the Blue Drop audit was done</a:t>
            </a:r>
            <a:r>
              <a:rPr lang="en-US" dirty="0"/>
              <a:t>, which resulted in increased risk of life-threatening water-borne diseases such as cholera and chronic </a:t>
            </a:r>
            <a:r>
              <a:rPr lang="en-ZA" dirty="0">
                <a:ea typeface="Arial" panose="020B0604020202020204" pitchFamily="34" charset="0"/>
              </a:rPr>
              <a:t>diarrhoea</a:t>
            </a:r>
          </a:p>
          <a:p>
            <a:pPr marL="265113" indent="-265113" algn="just">
              <a:spcBef>
                <a:spcPts val="1200"/>
              </a:spcBef>
              <a:buFont typeface="Arial" panose="020B0604020202020204" pitchFamily="34" charset="0"/>
              <a:buChar char="•"/>
            </a:pPr>
            <a:r>
              <a:rPr lang="en-US" dirty="0">
                <a:solidFill>
                  <a:schemeClr val="tx1"/>
                </a:solidFill>
              </a:rPr>
              <a:t>The Blue Drop report does not provide an indication of the current status of water quality in municipalities</a:t>
            </a:r>
          </a:p>
          <a:p>
            <a:pPr marL="265113" indent="-265113" algn="just">
              <a:spcBef>
                <a:spcPts val="1200"/>
              </a:spcBef>
              <a:buFont typeface="Arial" panose="020B0604020202020204" pitchFamily="34" charset="0"/>
              <a:buChar char="•"/>
            </a:pPr>
            <a:r>
              <a:rPr lang="en-US" dirty="0">
                <a:solidFill>
                  <a:schemeClr val="tx1"/>
                </a:solidFill>
              </a:rPr>
              <a:t>In terms of SANS241 and the norms and standards issued by DWS under the Water Services Act, when the tests carried out by a municipality indicate that the water supplied poses a health risk, </a:t>
            </a:r>
            <a:r>
              <a:rPr lang="en-US" b="1" dirty="0">
                <a:solidFill>
                  <a:schemeClr val="tx1"/>
                </a:solidFill>
              </a:rPr>
              <a:t>the municipality must inform </a:t>
            </a:r>
            <a:r>
              <a:rPr lang="en-US" dirty="0">
                <a:solidFill>
                  <a:schemeClr val="tx1"/>
                </a:solidFill>
              </a:rPr>
              <a:t>its consumers that the quality of the water that it supplies poses a health risk</a:t>
            </a:r>
          </a:p>
          <a:p>
            <a:pPr marL="285750" indent="-285750" algn="just">
              <a:spcBef>
                <a:spcPts val="1200"/>
              </a:spcBef>
              <a:buFont typeface="Arial" panose="020B0604020202020204" pitchFamily="34" charset="0"/>
              <a:buChar char="•"/>
            </a:pPr>
            <a:r>
              <a:rPr lang="en-US" dirty="0">
                <a:solidFill>
                  <a:schemeClr val="tx1"/>
                </a:solidFill>
              </a:rPr>
              <a:t>DWS has sent non-compliance letters  to the municipalities having systems with poor or bad compliance in the 2023 Blue Drop Report. These letters require the municipalities to inform their residents should they still have poor or bad compliance </a:t>
            </a:r>
          </a:p>
          <a:p>
            <a:pPr marL="285750" indent="-285750" algn="just">
              <a:spcBef>
                <a:spcPts val="1200"/>
              </a:spcBef>
              <a:buFont typeface="Arial" panose="020B0604020202020204" pitchFamily="34" charset="0"/>
              <a:buChar char="•"/>
            </a:pPr>
            <a:r>
              <a:rPr lang="en-US" dirty="0">
                <a:solidFill>
                  <a:schemeClr val="tx1"/>
                </a:solidFill>
              </a:rPr>
              <a:t>The public can safely consume water from their taps if their municipalities indicate that the water being provided is being  tested and meets the requirements of SANS 241 – residents should check with their municipalities if this is the case</a:t>
            </a:r>
          </a:p>
          <a:p>
            <a:pPr marL="285750" indent="-285750" algn="just">
              <a:spcBef>
                <a:spcPts val="1200"/>
              </a:spcBef>
              <a:buFont typeface="Arial" panose="020B0604020202020204" pitchFamily="34" charset="0"/>
              <a:buChar char="•"/>
            </a:pPr>
            <a:r>
              <a:rPr lang="en-US" dirty="0">
                <a:ea typeface="Arial" panose="020B0604020202020204" pitchFamily="34" charset="0"/>
              </a:rPr>
              <a:t>The department provides monthly water quality data received from municipalities on its Integrated Regulatory Information System webpage that can be accessed at </a:t>
            </a:r>
            <a:r>
              <a:rPr lang="en-US" u="sng" dirty="0">
                <a:solidFill>
                  <a:schemeClr val="tx2">
                    <a:lumMod val="60000"/>
                    <a:lumOff val="40000"/>
                  </a:schemeClr>
                </a:solidFill>
                <a:ea typeface="Arial" panose="020B0604020202020204" pitchFamily="34" charset="0"/>
              </a:rPr>
              <a:t>ws.dws.gov.za/iris/mywater.aspx</a:t>
            </a:r>
            <a:endParaRPr lang="en-US" sz="2000" dirty="0"/>
          </a:p>
        </p:txBody>
      </p:sp>
    </p:spTree>
    <p:extLst>
      <p:ext uri="{BB962C8B-B14F-4D97-AF65-F5344CB8AC3E}">
        <p14:creationId xmlns:p14="http://schemas.microsoft.com/office/powerpoint/2010/main" val="68485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CE38DF0D-4F65-F0AE-E7EC-23CAF94D4621}"/>
              </a:ext>
            </a:extLst>
          </p:cNvPr>
          <p:cNvSpPr txBox="1"/>
          <p:nvPr/>
        </p:nvSpPr>
        <p:spPr>
          <a:xfrm>
            <a:off x="150018" y="1038709"/>
            <a:ext cx="11891963" cy="4801314"/>
          </a:xfrm>
          <a:prstGeom prst="rect">
            <a:avLst/>
          </a:prstGeom>
          <a:noFill/>
        </p:spPr>
        <p:txBody>
          <a:bodyPr wrap="square" rtlCol="0">
            <a:spAutoFit/>
          </a:bodyPr>
          <a:lstStyle/>
          <a:p>
            <a:pPr marL="285750" indent="-285750" algn="just">
              <a:spcBef>
                <a:spcPts val="1200"/>
              </a:spcBef>
              <a:buFont typeface="Arial" panose="020B0604020202020204" pitchFamily="34" charset="0"/>
              <a:buChar char="•"/>
            </a:pPr>
            <a:r>
              <a:rPr lang="en-US" sz="1800" dirty="0"/>
              <a:t>The </a:t>
            </a:r>
            <a:r>
              <a:rPr lang="en-US" sz="1800" b="1" dirty="0"/>
              <a:t>Green Drop report </a:t>
            </a:r>
            <a:r>
              <a:rPr lang="en-US" sz="1800" dirty="0"/>
              <a:t>is a comprehensive assessment of the state of all </a:t>
            </a:r>
            <a:r>
              <a:rPr lang="en-US" sz="1800" b="1" dirty="0"/>
              <a:t>wastewater treatment systems </a:t>
            </a:r>
            <a:r>
              <a:rPr lang="en-US" sz="1800" dirty="0"/>
              <a:t>in South Africa, including municipal, Department of Public Works and private wastewater treatment systems</a:t>
            </a:r>
          </a:p>
          <a:p>
            <a:pPr marL="342900" indent="-342900" algn="just">
              <a:spcBef>
                <a:spcPts val="1200"/>
              </a:spcBef>
              <a:buFont typeface="Arial" panose="020B0604020202020204" pitchFamily="34" charset="0"/>
              <a:buChar char="•"/>
            </a:pPr>
            <a:r>
              <a:rPr lang="en-US" sz="1800" dirty="0"/>
              <a:t>The </a:t>
            </a:r>
            <a:r>
              <a:rPr lang="en-US" sz="1800" b="1" dirty="0"/>
              <a:t>Blue Drop report </a:t>
            </a:r>
            <a:r>
              <a:rPr lang="en-US" sz="1800" dirty="0"/>
              <a:t>is a similar assessment of the state of all </a:t>
            </a:r>
            <a:r>
              <a:rPr lang="en-US" sz="1800" b="1" dirty="0"/>
              <a:t>drinking water systems </a:t>
            </a:r>
            <a:r>
              <a:rPr lang="en-US" sz="1800" dirty="0"/>
              <a:t>(including Water Treatment Works and municipal water distribution systems) in the country</a:t>
            </a:r>
          </a:p>
          <a:p>
            <a:pPr marL="342900" indent="-342900" algn="just">
              <a:spcBef>
                <a:spcPts val="1200"/>
              </a:spcBef>
              <a:buFont typeface="Arial" panose="020B0604020202020204" pitchFamily="34" charset="0"/>
              <a:buChar char="•"/>
            </a:pPr>
            <a:r>
              <a:rPr lang="en-US" sz="1800" dirty="0"/>
              <a:t>Both reports cover:</a:t>
            </a:r>
          </a:p>
          <a:p>
            <a:pPr marL="631825" lvl="1" indent="-284163" algn="just">
              <a:spcBef>
                <a:spcPts val="1200"/>
              </a:spcBef>
              <a:buFont typeface="Courier New" panose="02070309020205020404" pitchFamily="49" charset="0"/>
              <a:buChar char="o"/>
            </a:pPr>
            <a:r>
              <a:rPr lang="en-US" dirty="0"/>
              <a:t>assessments of the condition of the infrastructure </a:t>
            </a:r>
          </a:p>
          <a:p>
            <a:pPr marL="631825" lvl="1" indent="-284163" algn="just">
              <a:spcBef>
                <a:spcPts val="1200"/>
              </a:spcBef>
              <a:buFont typeface="Courier New" panose="02070309020205020404" pitchFamily="49" charset="0"/>
              <a:buChar char="o"/>
            </a:pPr>
            <a:r>
              <a:rPr lang="en-US" dirty="0"/>
              <a:t>whether the required maintenance is being done on the infrastructure </a:t>
            </a:r>
          </a:p>
          <a:p>
            <a:pPr marL="631825" lvl="1" indent="-284163" algn="just">
              <a:spcBef>
                <a:spcPts val="1200"/>
              </a:spcBef>
              <a:buFont typeface="Courier New" panose="02070309020205020404" pitchFamily="49" charset="0"/>
              <a:buChar char="o"/>
            </a:pPr>
            <a:r>
              <a:rPr lang="en-US" dirty="0"/>
              <a:t>whether the infrastructure is operated correctly </a:t>
            </a:r>
          </a:p>
          <a:p>
            <a:pPr marL="631825" lvl="1" indent="-284163" algn="just">
              <a:spcBef>
                <a:spcPts val="1200"/>
              </a:spcBef>
              <a:buFont typeface="Courier New" panose="02070309020205020404" pitchFamily="49" charset="0"/>
              <a:buChar char="o"/>
            </a:pPr>
            <a:r>
              <a:rPr lang="en-US" dirty="0"/>
              <a:t>whether the proper treatment processes are followed</a:t>
            </a:r>
          </a:p>
          <a:p>
            <a:pPr marL="631825" lvl="1" indent="-284163" algn="just">
              <a:spcBef>
                <a:spcPts val="1200"/>
              </a:spcBef>
              <a:buFont typeface="Courier New" panose="02070309020205020404" pitchFamily="49" charset="0"/>
              <a:buChar char="o"/>
            </a:pPr>
            <a:r>
              <a:rPr lang="en-US" dirty="0"/>
              <a:t>whether proper monitoring and controls are in place</a:t>
            </a:r>
          </a:p>
          <a:p>
            <a:pPr marL="631825" lvl="1" indent="-284163" algn="just">
              <a:spcBef>
                <a:spcPts val="1200"/>
              </a:spcBef>
              <a:buFont typeface="Courier New" panose="02070309020205020404" pitchFamily="49" charset="0"/>
              <a:buChar char="o"/>
            </a:pPr>
            <a:r>
              <a:rPr lang="en-US" dirty="0"/>
              <a:t>whether the staff have the necessary skills and qualifications</a:t>
            </a:r>
          </a:p>
          <a:p>
            <a:pPr algn="just">
              <a:spcBef>
                <a:spcPts val="1200"/>
              </a:spcBef>
            </a:pPr>
            <a:endParaRPr lang="en-ZA" sz="1800" dirty="0"/>
          </a:p>
        </p:txBody>
      </p:sp>
      <p:sp>
        <p:nvSpPr>
          <p:cNvPr id="4" name="Title 1">
            <a:extLst>
              <a:ext uri="{FF2B5EF4-FFF2-40B4-BE49-F238E27FC236}">
                <a16:creationId xmlns:a16="http://schemas.microsoft.com/office/drawing/2014/main" id="{06CD574E-013B-5298-29C5-FE9A8A391139}"/>
              </a:ext>
            </a:extLst>
          </p:cNvPr>
          <p:cNvSpPr txBox="1">
            <a:spLocks/>
          </p:cNvSpPr>
          <p:nvPr/>
        </p:nvSpPr>
        <p:spPr>
          <a:xfrm>
            <a:off x="383667" y="418790"/>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What the Blue and Green Drop reports focus on </a:t>
            </a:r>
          </a:p>
          <a:p>
            <a:endParaRPr lang="en-ZA" sz="2400" b="1" dirty="0"/>
          </a:p>
        </p:txBody>
      </p:sp>
    </p:spTree>
    <p:extLst>
      <p:ext uri="{BB962C8B-B14F-4D97-AF65-F5344CB8AC3E}">
        <p14:creationId xmlns:p14="http://schemas.microsoft.com/office/powerpoint/2010/main" val="3541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3750489-B709-008E-ACED-B042F3EB63C8}"/>
              </a:ext>
            </a:extLst>
          </p:cNvPr>
          <p:cNvSpPr txBox="1"/>
          <p:nvPr/>
        </p:nvSpPr>
        <p:spPr>
          <a:xfrm>
            <a:off x="257225" y="1274740"/>
            <a:ext cx="11757196" cy="4770537"/>
          </a:xfrm>
          <a:prstGeom prst="rect">
            <a:avLst/>
          </a:prstGeom>
          <a:noFill/>
        </p:spPr>
        <p:txBody>
          <a:bodyPr wrap="square">
            <a:spAutoFit/>
          </a:bodyPr>
          <a:lstStyle/>
          <a:p>
            <a:pPr marL="285750" indent="-285750" algn="just">
              <a:spcBef>
                <a:spcPts val="1200"/>
              </a:spcBef>
              <a:buFont typeface="Arial" panose="020B0604020202020204" pitchFamily="34" charset="0"/>
              <a:buChar char="•"/>
            </a:pPr>
            <a:r>
              <a:rPr lang="en-US" sz="1800" dirty="0">
                <a:solidFill>
                  <a:schemeClr val="tx1"/>
                </a:solidFill>
                <a:effectLst/>
                <a:ea typeface="Times New Roman" panose="02020603050405020304" pitchFamily="18" charset="0"/>
                <a:cs typeface="Arial" panose="020B0604020202020204" pitchFamily="34" charset="0"/>
              </a:rPr>
              <a:t>Of 151 systems (at least 1 per WSA and Water Board)  physica</a:t>
            </a:r>
            <a:r>
              <a:rPr lang="en-US" dirty="0">
                <a:ea typeface="Times New Roman" panose="02020603050405020304" pitchFamily="18" charset="0"/>
                <a:cs typeface="Arial" panose="020B0604020202020204" pitchFamily="34" charset="0"/>
              </a:rPr>
              <a:t>lly assessed:</a:t>
            </a:r>
            <a:endParaRPr lang="en-US" sz="1800" dirty="0">
              <a:solidFill>
                <a:schemeClr val="tx1"/>
              </a:solidFill>
              <a:effectLst/>
              <a:ea typeface="Times New Roman" panose="02020603050405020304" pitchFamily="18" charset="0"/>
              <a:cs typeface="Arial" panose="020B0604020202020204" pitchFamily="34" charset="0"/>
            </a:endParaRPr>
          </a:p>
          <a:p>
            <a:pPr marL="631825" lvl="1" indent="-284163" algn="just">
              <a:spcBef>
                <a:spcPts val="1200"/>
              </a:spcBef>
              <a:buFont typeface="Courier New" panose="02070309020205020404" pitchFamily="49" charset="0"/>
              <a:buChar char="o"/>
            </a:pPr>
            <a:r>
              <a:rPr lang="en-US" sz="1800" dirty="0">
                <a:solidFill>
                  <a:schemeClr val="tx1"/>
                </a:solidFill>
                <a:effectLst/>
                <a:ea typeface="Times New Roman" panose="02020603050405020304" pitchFamily="18" charset="0"/>
                <a:cs typeface="Arial" panose="020B0604020202020204" pitchFamily="34" charset="0"/>
              </a:rPr>
              <a:t>3% of the sampled systems were found to be in a critical infrastructural condition, 12% in a poor infrastructural condition</a:t>
            </a:r>
          </a:p>
          <a:p>
            <a:pPr marL="631825" lvl="1" indent="-284163" algn="just">
              <a:spcBef>
                <a:spcPts val="1200"/>
              </a:spcBef>
              <a:buFont typeface="Courier New" panose="02070309020205020404" pitchFamily="49" charset="0"/>
              <a:buChar char="o"/>
            </a:pPr>
            <a:r>
              <a:rPr lang="en-US" sz="1800" dirty="0">
                <a:solidFill>
                  <a:schemeClr val="tx1"/>
                </a:solidFill>
                <a:effectLst/>
                <a:ea typeface="Times New Roman" panose="02020603050405020304" pitchFamily="18" charset="0"/>
                <a:cs typeface="Arial" panose="020B0604020202020204" pitchFamily="34" charset="0"/>
              </a:rPr>
              <a:t>49% in an average infrastructural condition</a:t>
            </a:r>
          </a:p>
          <a:p>
            <a:pPr marL="631825" lvl="1" indent="-284163" algn="just">
              <a:spcBef>
                <a:spcPts val="1200"/>
              </a:spcBef>
              <a:buFont typeface="Courier New" panose="02070309020205020404" pitchFamily="49" charset="0"/>
              <a:buChar char="o"/>
            </a:pPr>
            <a:r>
              <a:rPr lang="en-US" sz="1800" dirty="0">
                <a:solidFill>
                  <a:schemeClr val="tx1"/>
                </a:solidFill>
                <a:effectLst/>
                <a:ea typeface="Times New Roman" panose="02020603050405020304" pitchFamily="18" charset="0"/>
                <a:cs typeface="Arial" panose="020B0604020202020204" pitchFamily="34" charset="0"/>
              </a:rPr>
              <a:t>31% in good condition, and 5% in an excellent condition</a:t>
            </a:r>
          </a:p>
          <a:p>
            <a:pPr marL="285750" lvl="1" indent="-285750" algn="just">
              <a:spcBef>
                <a:spcPts val="1200"/>
              </a:spcBef>
              <a:buFont typeface="Arial" panose="020B0604020202020204" pitchFamily="34" charset="0"/>
              <a:buChar char="•"/>
            </a:pPr>
            <a:r>
              <a:rPr lang="en-US" sz="1800" dirty="0"/>
              <a:t>The fact that 85% of drinking water systems were in an average or better infrastructure condition indicates that non-infrastructure factors such as a lack of skilled staff or a lack of proper process controls are as important as infrastructure condition, if not more important, as contributors to poor </a:t>
            </a:r>
            <a:r>
              <a:rPr lang="en-US" dirty="0"/>
              <a:t>drinking water quality</a:t>
            </a:r>
            <a:endParaRPr lang="en-US" sz="1800" dirty="0"/>
          </a:p>
          <a:p>
            <a:pPr marL="285750" lvl="1" indent="-285750" algn="just">
              <a:spcBef>
                <a:spcPts val="1200"/>
              </a:spcBef>
              <a:buFont typeface="Arial" panose="020B0604020202020204" pitchFamily="34" charset="0"/>
              <a:buChar char="•"/>
            </a:pPr>
            <a:r>
              <a:rPr lang="en-US" dirty="0">
                <a:solidFill>
                  <a:schemeClr val="tx1"/>
                </a:solidFill>
                <a:effectLst/>
                <a:ea typeface="Times New Roman" panose="02020603050405020304" pitchFamily="18" charset="0"/>
                <a:cs typeface="Arial" panose="020B0604020202020204" pitchFamily="34" charset="0"/>
              </a:rPr>
              <a:t>The 2022 Green Drop report found municipal wastewater collection and treatment infrastructure to be in a worse condition (only 44% in an average or better infrastructure condition), indicating a reluctance of municipal councils to budget for maintenance of wastewater infrastructure in particular</a:t>
            </a:r>
          </a:p>
          <a:p>
            <a:pPr marL="285750" lvl="1" indent="-285750" algn="just">
              <a:spcBef>
                <a:spcPts val="1200"/>
              </a:spcBef>
              <a:buFont typeface="Arial" panose="020B0604020202020204" pitchFamily="34" charset="0"/>
              <a:buChar char="•"/>
            </a:pPr>
            <a:endParaRPr lang="en-US" sz="1800" dirty="0">
              <a:solidFill>
                <a:schemeClr val="tx1"/>
              </a:solidFill>
              <a:effectLst/>
              <a:ea typeface="Times New Roman" panose="02020603050405020304" pitchFamily="18" charset="0"/>
              <a:cs typeface="Arial" panose="020B0604020202020204" pitchFamily="34" charset="0"/>
            </a:endParaRPr>
          </a:p>
          <a:p>
            <a:pPr marL="285750" indent="-285750" algn="just">
              <a:spcBef>
                <a:spcPts val="1200"/>
              </a:spcBef>
              <a:buFont typeface="Courier New" panose="02070309020205020404" pitchFamily="49" charset="0"/>
              <a:buChar char="o"/>
            </a:pPr>
            <a:endParaRPr lang="en-US" dirty="0">
              <a:cs typeface="Arial" panose="020B0604020202020204" pitchFamily="34" charset="0"/>
            </a:endParaRPr>
          </a:p>
        </p:txBody>
      </p:sp>
      <p:sp>
        <p:nvSpPr>
          <p:cNvPr id="4" name="Title 1">
            <a:extLst>
              <a:ext uri="{FF2B5EF4-FFF2-40B4-BE49-F238E27FC236}">
                <a16:creationId xmlns:a16="http://schemas.microsoft.com/office/drawing/2014/main" id="{FF46CF76-2552-FA46-1FFA-4C769266A64F}"/>
              </a:ext>
            </a:extLst>
          </p:cNvPr>
          <p:cNvSpPr txBox="1">
            <a:spLocks/>
          </p:cNvSpPr>
          <p:nvPr/>
        </p:nvSpPr>
        <p:spPr>
          <a:xfrm>
            <a:off x="174929" y="448478"/>
            <a:ext cx="11839492" cy="476808"/>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Blue Drop: drinking water infrastructure condition</a:t>
            </a:r>
          </a:p>
        </p:txBody>
      </p:sp>
    </p:spTree>
    <p:extLst>
      <p:ext uri="{BB962C8B-B14F-4D97-AF65-F5344CB8AC3E}">
        <p14:creationId xmlns:p14="http://schemas.microsoft.com/office/powerpoint/2010/main" val="1201056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Rectangle 2">
            <a:extLst>
              <a:ext uri="{FF2B5EF4-FFF2-40B4-BE49-F238E27FC236}">
                <a16:creationId xmlns:a16="http://schemas.microsoft.com/office/drawing/2014/main" id="{920E7763-258F-5377-C5A8-0977DB0C1863}"/>
              </a:ext>
            </a:extLst>
          </p:cNvPr>
          <p:cNvSpPr>
            <a:spLocks noChangeArrowheads="1"/>
          </p:cNvSpPr>
          <p:nvPr/>
        </p:nvSpPr>
        <p:spPr bwMode="auto">
          <a:xfrm>
            <a:off x="0" y="981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4806EA53-106A-44DA-D17A-246ADD36B218}"/>
              </a:ext>
            </a:extLst>
          </p:cNvPr>
          <p:cNvSpPr txBox="1"/>
          <p:nvPr/>
        </p:nvSpPr>
        <p:spPr>
          <a:xfrm>
            <a:off x="152401" y="755877"/>
            <a:ext cx="11887199" cy="584775"/>
          </a:xfrm>
          <a:prstGeom prst="rect">
            <a:avLst/>
          </a:prstGeom>
          <a:noFill/>
        </p:spPr>
        <p:txBody>
          <a:bodyPr wrap="square">
            <a:spAutoFit/>
          </a:bodyPr>
          <a:lstStyle/>
          <a:p>
            <a:pPr algn="just"/>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‘Technical competence’ assesses the technical human resources capacity that is available to manage and operate water treatment processes and maintain the related water infrastructure</a:t>
            </a:r>
            <a:endParaRPr lang="en-ZA" sz="1600" dirty="0"/>
          </a:p>
        </p:txBody>
      </p:sp>
      <p:graphicFrame>
        <p:nvGraphicFramePr>
          <p:cNvPr id="9" name="Table 8">
            <a:extLst>
              <a:ext uri="{FF2B5EF4-FFF2-40B4-BE49-F238E27FC236}">
                <a16:creationId xmlns:a16="http://schemas.microsoft.com/office/drawing/2014/main" id="{365057A5-3DC8-94A0-F958-821B1C4FC05A}"/>
              </a:ext>
            </a:extLst>
          </p:cNvPr>
          <p:cNvGraphicFramePr>
            <a:graphicFrameLocks noGrp="1"/>
          </p:cNvGraphicFramePr>
          <p:nvPr>
            <p:extLst>
              <p:ext uri="{D42A27DB-BD31-4B8C-83A1-F6EECF244321}">
                <p14:modId xmlns:p14="http://schemas.microsoft.com/office/powerpoint/2010/main" val="3420022795"/>
              </p:ext>
            </p:extLst>
          </p:nvPr>
        </p:nvGraphicFramePr>
        <p:xfrm>
          <a:off x="155446" y="1359886"/>
          <a:ext cx="11722611" cy="3792337"/>
        </p:xfrm>
        <a:graphic>
          <a:graphicData uri="http://schemas.openxmlformats.org/drawingml/2006/table">
            <a:tbl>
              <a:tblPr firstRow="1" firstCol="1" bandRow="1"/>
              <a:tblGrid>
                <a:gridCol w="1273325">
                  <a:extLst>
                    <a:ext uri="{9D8B030D-6E8A-4147-A177-3AD203B41FA5}">
                      <a16:colId xmlns:a16="http://schemas.microsoft.com/office/drawing/2014/main" val="2916132252"/>
                    </a:ext>
                  </a:extLst>
                </a:gridCol>
                <a:gridCol w="898656">
                  <a:extLst>
                    <a:ext uri="{9D8B030D-6E8A-4147-A177-3AD203B41FA5}">
                      <a16:colId xmlns:a16="http://schemas.microsoft.com/office/drawing/2014/main" val="1698255498"/>
                    </a:ext>
                  </a:extLst>
                </a:gridCol>
                <a:gridCol w="838414">
                  <a:extLst>
                    <a:ext uri="{9D8B030D-6E8A-4147-A177-3AD203B41FA5}">
                      <a16:colId xmlns:a16="http://schemas.microsoft.com/office/drawing/2014/main" val="235047643"/>
                    </a:ext>
                  </a:extLst>
                </a:gridCol>
                <a:gridCol w="1452036">
                  <a:extLst>
                    <a:ext uri="{9D8B030D-6E8A-4147-A177-3AD203B41FA5}">
                      <a16:colId xmlns:a16="http://schemas.microsoft.com/office/drawing/2014/main" val="2300083985"/>
                    </a:ext>
                  </a:extLst>
                </a:gridCol>
                <a:gridCol w="1452036">
                  <a:extLst>
                    <a:ext uri="{9D8B030D-6E8A-4147-A177-3AD203B41FA5}">
                      <a16:colId xmlns:a16="http://schemas.microsoft.com/office/drawing/2014/main" val="2211461963"/>
                    </a:ext>
                  </a:extLst>
                </a:gridCol>
                <a:gridCol w="1452036">
                  <a:extLst>
                    <a:ext uri="{9D8B030D-6E8A-4147-A177-3AD203B41FA5}">
                      <a16:colId xmlns:a16="http://schemas.microsoft.com/office/drawing/2014/main" val="3988868719"/>
                    </a:ext>
                  </a:extLst>
                </a:gridCol>
                <a:gridCol w="1452036">
                  <a:extLst>
                    <a:ext uri="{9D8B030D-6E8A-4147-A177-3AD203B41FA5}">
                      <a16:colId xmlns:a16="http://schemas.microsoft.com/office/drawing/2014/main" val="1472469006"/>
                    </a:ext>
                  </a:extLst>
                </a:gridCol>
                <a:gridCol w="1452036">
                  <a:extLst>
                    <a:ext uri="{9D8B030D-6E8A-4147-A177-3AD203B41FA5}">
                      <a16:colId xmlns:a16="http://schemas.microsoft.com/office/drawing/2014/main" val="3276208502"/>
                    </a:ext>
                  </a:extLst>
                </a:gridCol>
                <a:gridCol w="1452036">
                  <a:extLst>
                    <a:ext uri="{9D8B030D-6E8A-4147-A177-3AD203B41FA5}">
                      <a16:colId xmlns:a16="http://schemas.microsoft.com/office/drawing/2014/main" val="527127571"/>
                    </a:ext>
                  </a:extLst>
                </a:gridCol>
              </a:tblGrid>
              <a:tr h="487762">
                <a:tc rowSpan="2">
                  <a:txBody>
                    <a:bodyPr/>
                    <a:lstStyle/>
                    <a:p>
                      <a:pPr marL="215900">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Province</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rowSpan="2">
                  <a:txBody>
                    <a:bodyPr/>
                    <a:lstStyle/>
                    <a:p>
                      <a:pPr marL="215900" algn="ctr">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 WTWs</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rowSpan="2">
                  <a:txBody>
                    <a:bodyPr/>
                    <a:lstStyle/>
                    <a:p>
                      <a:pPr marL="215900" algn="ctr">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 WSSs</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gridSpan="2">
                  <a:txBody>
                    <a:bodyPr/>
                    <a:lstStyle/>
                    <a:p>
                      <a:pPr marL="215900" algn="ctr">
                        <a:spcBef>
                          <a:spcPts val="240"/>
                        </a:spcBef>
                        <a:spcAft>
                          <a:spcPts val="240"/>
                        </a:spcAft>
                      </a:pPr>
                      <a:r>
                        <a:rPr lang="en-ZA" sz="1600" b="1">
                          <a:effectLst/>
                          <a:latin typeface="+mn-lt"/>
                          <a:ea typeface="Times New Roman" panose="02020603050405020304" pitchFamily="18" charset="0"/>
                          <a:cs typeface="Times New Roman" panose="02020603050405020304" pitchFamily="18" charset="0"/>
                        </a:rPr>
                        <a:t># Required Staff</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hMerge="1">
                  <a:txBody>
                    <a:bodyPr/>
                    <a:lstStyle/>
                    <a:p>
                      <a:pPr marL="215900" algn="ctr">
                        <a:spcBef>
                          <a:spcPts val="240"/>
                        </a:spcBef>
                        <a:spcAft>
                          <a:spcPts val="240"/>
                        </a:spcAft>
                      </a:pPr>
                      <a:endParaRPr lang="en-ZA"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tcPr>
                </a:tc>
                <a:tc gridSpan="2">
                  <a:txBody>
                    <a:bodyPr/>
                    <a:lstStyle/>
                    <a:p>
                      <a:pPr marL="215900" algn="ctr">
                        <a:spcBef>
                          <a:spcPts val="240"/>
                        </a:spcBef>
                        <a:spcAft>
                          <a:spcPts val="240"/>
                        </a:spcAft>
                      </a:pPr>
                      <a:r>
                        <a:rPr lang="en-GB" sz="1600" b="1" kern="1200" dirty="0">
                          <a:solidFill>
                            <a:schemeClr val="tx1"/>
                          </a:solidFill>
                          <a:effectLst/>
                          <a:latin typeface="+mn-lt"/>
                          <a:ea typeface="+mn-ea"/>
                          <a:cs typeface="+mn-cs"/>
                        </a:rPr>
                        <a:t># Available staff with required qualifications</a:t>
                      </a:r>
                      <a:endParaRPr lang="en-ZA" sz="1600" b="1"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hMerge="1">
                  <a:txBody>
                    <a:bodyPr/>
                    <a:lstStyle/>
                    <a:p>
                      <a:pPr marL="215900" algn="ctr">
                        <a:spcBef>
                          <a:spcPts val="240"/>
                        </a:spcBef>
                        <a:spcAft>
                          <a:spcPts val="240"/>
                        </a:spcAft>
                      </a:pPr>
                      <a:endParaRPr lang="en-ZA" sz="18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solidFill>
                      <a:srgbClr val="B8CCE4"/>
                    </a:solidFill>
                  </a:tcPr>
                </a:tc>
                <a:tc gridSpan="2">
                  <a:txBody>
                    <a:bodyPr/>
                    <a:lstStyle/>
                    <a:p>
                      <a:pPr marL="215900" algn="ctr">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Staff Shortfall</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hMerge="1">
                  <a:txBody>
                    <a:bodyPr/>
                    <a:lstStyle/>
                    <a:p>
                      <a:endParaRPr lang="en-ZA"/>
                    </a:p>
                  </a:txBody>
                  <a:tcP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solidFill>
                      <a:srgbClr val="B8CCE4"/>
                    </a:solidFill>
                  </a:tcPr>
                </a:tc>
                <a:extLst>
                  <a:ext uri="{0D108BD9-81ED-4DB2-BD59-A6C34878D82A}">
                    <a16:rowId xmlns:a16="http://schemas.microsoft.com/office/drawing/2014/main" val="1727630085"/>
                  </a:ext>
                </a:extLst>
              </a:tr>
              <a:tr h="56137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215900" algn="ctr">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Process Controllers</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215900" algn="ctr">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Supervisors</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215900" algn="ctr">
                        <a:spcBef>
                          <a:spcPts val="240"/>
                        </a:spcBef>
                        <a:spcAft>
                          <a:spcPts val="240"/>
                        </a:spcAft>
                      </a:pPr>
                      <a:r>
                        <a:rPr lang="en-GB" sz="1600" b="1" dirty="0">
                          <a:solidFill>
                            <a:srgbClr val="000000"/>
                          </a:solidFill>
                          <a:effectLst/>
                          <a:latin typeface="+mn-lt"/>
                          <a:ea typeface="Times New Roman" panose="02020603050405020304" pitchFamily="18" charset="0"/>
                          <a:cs typeface="Calibri" panose="020F0502020204030204" pitchFamily="34" charset="0"/>
                        </a:rPr>
                        <a:t>Process Controllers</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215900" algn="ctr">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Supervisor</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215900" algn="ctr">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Process Controllers</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tc>
                  <a:txBody>
                    <a:bodyPr/>
                    <a:lstStyle/>
                    <a:p>
                      <a:pPr marL="215900" algn="ctr">
                        <a:spcBef>
                          <a:spcPts val="240"/>
                        </a:spcBef>
                        <a:spcAft>
                          <a:spcPts val="240"/>
                        </a:spcAft>
                      </a:pPr>
                      <a:r>
                        <a:rPr lang="en-GB" sz="1600" b="1">
                          <a:solidFill>
                            <a:srgbClr val="000000"/>
                          </a:solidFill>
                          <a:effectLst/>
                          <a:latin typeface="+mn-lt"/>
                          <a:ea typeface="Times New Roman" panose="02020603050405020304" pitchFamily="18" charset="0"/>
                          <a:cs typeface="Calibri" panose="020F0502020204030204" pitchFamily="34" charset="0"/>
                        </a:rPr>
                        <a:t>Supervisors</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CCE4"/>
                    </a:solidFill>
                  </a:tcPr>
                </a:tc>
                <a:extLst>
                  <a:ext uri="{0D108BD9-81ED-4DB2-BD59-A6C34878D82A}">
                    <a16:rowId xmlns:a16="http://schemas.microsoft.com/office/drawing/2014/main" val="3768625046"/>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EC</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700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276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293</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407 (58%)</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09515162"/>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FS</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276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154</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 (44%)</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60080779"/>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GP</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154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26 (17%)</a:t>
                      </a:r>
                      <a:endParaRPr lang="en-ZA" sz="1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0 (0%)</a:t>
                      </a:r>
                      <a:endParaRPr lang="en-ZA" sz="16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89645055"/>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KZN</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615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154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294</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321 (52%)</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96262326"/>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LP</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84</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439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 (26%)</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01087999"/>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451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165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132 (29%)</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94269688"/>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NC</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158</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176</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370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318 (86%)</a:t>
                      </a:r>
                      <a:endParaRPr lang="en-ZA"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23 (30%)</a:t>
                      </a:r>
                      <a:endParaRPr lang="en-ZA"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51667359"/>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NW</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 (28%)</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02542610"/>
                  </a:ext>
                </a:extLst>
              </a:tr>
              <a:tr h="274320">
                <a:tc>
                  <a:txBody>
                    <a:bodyPr/>
                    <a:lstStyle/>
                    <a:p>
                      <a:pPr marL="215900">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WC</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126</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15900" algn="ctr">
                        <a:spcBef>
                          <a:spcPts val="50"/>
                        </a:spcBef>
                        <a:spcAft>
                          <a:spcPts val="50"/>
                        </a:spcAft>
                      </a:pPr>
                      <a:r>
                        <a:rPr lang="en-ZA" sz="1600">
                          <a:effectLst/>
                          <a:latin typeface="Calibri" panose="020F0502020204030204" pitchFamily="34" charset="0"/>
                          <a:ea typeface="Times New Roman" panose="02020603050405020304" pitchFamily="18" charset="0"/>
                          <a:cs typeface="Times New Roman" panose="02020603050405020304" pitchFamily="18" charset="0"/>
                        </a:rPr>
                        <a:t>415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ZA" sz="1600" dirty="0">
                          <a:effectLst/>
                          <a:latin typeface="Calibri" panose="020F0502020204030204" pitchFamily="34" charset="0"/>
                          <a:ea typeface="Times New Roman" panose="02020603050405020304" pitchFamily="18" charset="0"/>
                          <a:cs typeface="Times New Roman" panose="02020603050405020304" pitchFamily="18" charset="0"/>
                        </a:rPr>
                        <a:t>247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272</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143 (34%)</a:t>
                      </a:r>
                      <a:endParaRPr lang="en-ZA"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15900" algn="ctr">
                        <a:spcBef>
                          <a:spcPts val="50"/>
                        </a:spcBef>
                        <a:spcAft>
                          <a:spcPts val="50"/>
                        </a:spcAft>
                      </a:pPr>
                      <a:r>
                        <a:rPr lang="en-GB"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 </a:t>
                      </a:r>
                      <a:r>
                        <a:rPr lang="en-GB"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76322284"/>
                  </a:ext>
                </a:extLst>
              </a:tr>
              <a:tr h="274320">
                <a:tc>
                  <a:txBody>
                    <a:bodyPr/>
                    <a:lstStyle/>
                    <a:p>
                      <a:pPr marL="215900"/>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Totals</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215900" algn="ct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1,015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215900" algn="ct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958</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215900" algn="ctr"/>
                      <a:r>
                        <a:rPr lang="en-ZA" sz="1600" b="1">
                          <a:effectLst/>
                          <a:latin typeface="Calibri" panose="020F0502020204030204" pitchFamily="34" charset="0"/>
                          <a:ea typeface="Times New Roman" panose="02020603050405020304" pitchFamily="18" charset="0"/>
                          <a:cs typeface="Times New Roman" panose="02020603050405020304" pitchFamily="18" charset="0"/>
                        </a:rPr>
                        <a:t>3530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215900" algn="ctr"/>
                      <a:r>
                        <a:rPr lang="en-ZA" sz="1600" b="1" dirty="0">
                          <a:effectLst/>
                          <a:latin typeface="Calibri" panose="020F0502020204030204" pitchFamily="34" charset="0"/>
                          <a:ea typeface="Times New Roman" panose="02020603050405020304" pitchFamily="18" charset="0"/>
                          <a:cs typeface="Times New Roman" panose="02020603050405020304" pitchFamily="18" charset="0"/>
                        </a:rPr>
                        <a:t>1110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215900" algn="ct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1,826</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215900" algn="ct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997</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215900" algn="ctr"/>
                      <a:r>
                        <a:rPr lang="en-GB"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1,614</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215900" algn="ctr"/>
                      <a:r>
                        <a:rPr lang="en-GB"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3405494598"/>
                  </a:ext>
                </a:extLst>
              </a:tr>
            </a:tbl>
          </a:graphicData>
        </a:graphic>
      </p:graphicFrame>
      <p:sp>
        <p:nvSpPr>
          <p:cNvPr id="3" name="Title 1">
            <a:extLst>
              <a:ext uri="{FF2B5EF4-FFF2-40B4-BE49-F238E27FC236}">
                <a16:creationId xmlns:a16="http://schemas.microsoft.com/office/drawing/2014/main" id="{468A5E12-8B4A-0063-4AD9-0D6716C4FFF0}"/>
              </a:ext>
            </a:extLst>
          </p:cNvPr>
          <p:cNvSpPr txBox="1">
            <a:spLocks noChangeArrowheads="1"/>
          </p:cNvSpPr>
          <p:nvPr/>
        </p:nvSpPr>
        <p:spPr bwMode="auto">
          <a:xfrm>
            <a:off x="-9143" y="230788"/>
            <a:ext cx="11887200" cy="498146"/>
          </a:xfrm>
          <a:prstGeom prst="rect">
            <a:avLst/>
          </a:prstGeom>
          <a:solidFill>
            <a:schemeClr val="accent1">
              <a:lumMod val="40000"/>
              <a:lumOff val="60000"/>
            </a:schemeClr>
          </a:solidFill>
        </p:spPr>
        <p:txBody>
          <a:bodyPr vert="horz" wrap="square" lIns="91440" tIns="45720" rIns="91440" bIns="45720" numCol="1" anchor="t"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400" b="1" dirty="0"/>
              <a:t>2023 Blue Drop: technical competence </a:t>
            </a:r>
            <a:endParaRPr lang="en-ZA" altLang="en-US" sz="2400" b="1" dirty="0">
              <a:cs typeface="Arial" panose="020B0604020202020204" pitchFamily="34" charset="0"/>
            </a:endParaRPr>
          </a:p>
        </p:txBody>
      </p:sp>
      <p:sp>
        <p:nvSpPr>
          <p:cNvPr id="6" name="TextBox 5">
            <a:extLst>
              <a:ext uri="{FF2B5EF4-FFF2-40B4-BE49-F238E27FC236}">
                <a16:creationId xmlns:a16="http://schemas.microsoft.com/office/drawing/2014/main" id="{5E345B53-2E6F-D550-1DB6-4CE0C19528B0}"/>
              </a:ext>
            </a:extLst>
          </p:cNvPr>
          <p:cNvSpPr txBox="1"/>
          <p:nvPr/>
        </p:nvSpPr>
        <p:spPr>
          <a:xfrm>
            <a:off x="152400" y="5165108"/>
            <a:ext cx="11887199" cy="1200329"/>
          </a:xfrm>
          <a:prstGeom prst="rect">
            <a:avLst/>
          </a:prstGeom>
          <a:noFill/>
        </p:spPr>
        <p:txBody>
          <a:bodyPr wrap="square">
            <a:spAutoFit/>
          </a:bodyPr>
          <a:lstStyle/>
          <a:p>
            <a:pPr marL="174625" indent="-174625" algn="just">
              <a:buFont typeface="Arial" panose="020B0604020202020204" pitchFamily="34" charset="0"/>
              <a:buChar char="•"/>
            </a:pPr>
            <a:r>
              <a:rPr lang="en-ZA" b="1" dirty="0"/>
              <a:t>Gauteng has the highest percentage of drinking water systems with excellent or good performance </a:t>
            </a:r>
            <a:r>
              <a:rPr lang="en-GB" b="1" dirty="0">
                <a:latin typeface="Calibri" panose="020F0502020204030204" pitchFamily="34" charset="0"/>
                <a:cs typeface="Times New Roman" panose="02020603050405020304" pitchFamily="18" charset="0"/>
              </a:rPr>
              <a:t>and the lowest shortfall of qualified staff</a:t>
            </a:r>
          </a:p>
          <a:p>
            <a:pPr marL="174625" indent="-174625" algn="just">
              <a:buFont typeface="Arial" panose="020B0604020202020204" pitchFamily="34" charset="0"/>
              <a:buChar char="•"/>
            </a:pPr>
            <a:r>
              <a:rPr lang="en-ZA" b="1" dirty="0"/>
              <a:t>Northern Cape has the highest percentage of drinking water systems with poor or critical performance and the highest shortfall of qualified staff</a:t>
            </a:r>
            <a:endParaRPr lang="en-GB"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190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22</a:t>
            </a:fld>
            <a:endParaRPr lang="en-US" altLang="en-US" sz="1800">
              <a:latin typeface="Calibri" panose="020F0502020204030204" pitchFamily="34" charset="0"/>
            </a:endParaRPr>
          </a:p>
        </p:txBody>
      </p:sp>
      <p:sp>
        <p:nvSpPr>
          <p:cNvPr id="3" name="TextBox 2">
            <a:extLst>
              <a:ext uri="{FF2B5EF4-FFF2-40B4-BE49-F238E27FC236}">
                <a16:creationId xmlns:a16="http://schemas.microsoft.com/office/drawing/2014/main" id="{25215C1D-D819-29AE-4EC9-6620AA7F8D48}"/>
              </a:ext>
            </a:extLst>
          </p:cNvPr>
          <p:cNvSpPr txBox="1"/>
          <p:nvPr/>
        </p:nvSpPr>
        <p:spPr>
          <a:xfrm>
            <a:off x="-876824" y="1657653"/>
            <a:ext cx="9115949" cy="523220"/>
          </a:xfrm>
          <a:prstGeom prst="rect">
            <a:avLst/>
          </a:prstGeom>
          <a:noFill/>
        </p:spPr>
        <p:txBody>
          <a:bodyPr wrap="square">
            <a:spAutoFit/>
          </a:bodyPr>
          <a:lstStyle/>
          <a:p>
            <a:pPr algn="ctr"/>
            <a:r>
              <a:rPr lang="en-US" sz="2800" b="1" dirty="0">
                <a:solidFill>
                  <a:srgbClr val="1F497D">
                    <a:lumMod val="75000"/>
                  </a:srgbClr>
                </a:solidFill>
                <a:latin typeface="Georgia Pro Light" panose="02040302050405020303" pitchFamily="18" charset="0"/>
                <a:ea typeface="ＭＳ Ｐゴシック" panose="020B0600070205080204" pitchFamily="34" charset="-128"/>
              </a:rPr>
              <a:t>2023 No Drop Report </a:t>
            </a:r>
            <a:endParaRPr lang="en-ZA" sz="2800" dirty="0"/>
          </a:p>
        </p:txBody>
      </p:sp>
      <p:sp>
        <p:nvSpPr>
          <p:cNvPr id="4" name="TextBox 3">
            <a:extLst>
              <a:ext uri="{FF2B5EF4-FFF2-40B4-BE49-F238E27FC236}">
                <a16:creationId xmlns:a16="http://schemas.microsoft.com/office/drawing/2014/main" id="{7E23CB92-BF7B-210D-71F5-1FEF200C0FC7}"/>
              </a:ext>
            </a:extLst>
          </p:cNvPr>
          <p:cNvSpPr txBox="1"/>
          <p:nvPr/>
        </p:nvSpPr>
        <p:spPr>
          <a:xfrm>
            <a:off x="1809750" y="2982541"/>
            <a:ext cx="4286250" cy="384721"/>
          </a:xfrm>
          <a:prstGeom prst="rect">
            <a:avLst/>
          </a:prstGeom>
          <a:noFill/>
          <a:ln>
            <a:solidFill>
              <a:schemeClr val="accent1"/>
            </a:solidFill>
          </a:ln>
        </p:spPr>
        <p:txBody>
          <a:bodyPr wrap="square" rtlCol="0">
            <a:spAutoFit/>
          </a:bodyPr>
          <a:lstStyle/>
          <a:p>
            <a:r>
              <a:rPr lang="en-ZA" sz="1900" b="1">
                <a:solidFill>
                  <a:schemeClr val="tx2">
                    <a:lumMod val="75000"/>
                  </a:schemeClr>
                </a:solidFill>
              </a:rPr>
              <a:t>Audit year: 1 Jul 2021- 30 Jun 2022</a:t>
            </a:r>
          </a:p>
        </p:txBody>
      </p:sp>
      <p:pic>
        <p:nvPicPr>
          <p:cNvPr id="5" name="Picture 4" descr="A poster with a person working on a pipe&#10;&#10;Description automatically generated">
            <a:extLst>
              <a:ext uri="{FF2B5EF4-FFF2-40B4-BE49-F238E27FC236}">
                <a16:creationId xmlns:a16="http://schemas.microsoft.com/office/drawing/2014/main" id="{978597BB-7901-2B51-C296-290AA666D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9530" y="480615"/>
            <a:ext cx="4153884" cy="5875735"/>
          </a:xfrm>
          <a:prstGeom prst="rect">
            <a:avLst/>
          </a:prstGeom>
        </p:spPr>
      </p:pic>
      <p:sp>
        <p:nvSpPr>
          <p:cNvPr id="2" name="TextBox 1">
            <a:extLst>
              <a:ext uri="{FF2B5EF4-FFF2-40B4-BE49-F238E27FC236}">
                <a16:creationId xmlns:a16="http://schemas.microsoft.com/office/drawing/2014/main" id="{DAB81DAC-E4ED-54AC-D510-15580F871562}"/>
              </a:ext>
            </a:extLst>
          </p:cNvPr>
          <p:cNvSpPr txBox="1"/>
          <p:nvPr/>
        </p:nvSpPr>
        <p:spPr>
          <a:xfrm>
            <a:off x="347472" y="5532120"/>
            <a:ext cx="6620256" cy="369332"/>
          </a:xfrm>
          <a:prstGeom prst="rect">
            <a:avLst/>
          </a:prstGeom>
          <a:noFill/>
        </p:spPr>
        <p:txBody>
          <a:bodyPr wrap="square" rtlCol="0">
            <a:spAutoFit/>
          </a:bodyPr>
          <a:lstStyle/>
          <a:p>
            <a:r>
              <a:rPr lang="en-ZA"/>
              <a:t>The report is available for download from </a:t>
            </a:r>
            <a:r>
              <a:rPr lang="en-ZA">
                <a:hlinkClick r:id="rId3"/>
              </a:rPr>
              <a:t>www.dws.gov.za</a:t>
            </a:r>
            <a:r>
              <a:rPr lang="en-ZA"/>
              <a:t> </a:t>
            </a:r>
          </a:p>
        </p:txBody>
      </p:sp>
    </p:spTree>
    <p:extLst>
      <p:ext uri="{BB962C8B-B14F-4D97-AF65-F5344CB8AC3E}">
        <p14:creationId xmlns:p14="http://schemas.microsoft.com/office/powerpoint/2010/main" val="3383377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23</a:t>
            </a:fld>
            <a:endParaRPr lang="en-US" altLang="en-US" sz="1800">
              <a:latin typeface="Calibri" panose="020F0502020204030204" pitchFamily="34" charset="0"/>
            </a:endParaRPr>
          </a:p>
        </p:txBody>
      </p:sp>
      <p:sp>
        <p:nvSpPr>
          <p:cNvPr id="2" name="Title 1">
            <a:extLst>
              <a:ext uri="{FF2B5EF4-FFF2-40B4-BE49-F238E27FC236}">
                <a16:creationId xmlns:a16="http://schemas.microsoft.com/office/drawing/2014/main" id="{26CEF471-E48A-4A09-E9A0-08480DED8218}"/>
              </a:ext>
            </a:extLst>
          </p:cNvPr>
          <p:cNvSpPr txBox="1">
            <a:spLocks/>
          </p:cNvSpPr>
          <p:nvPr/>
        </p:nvSpPr>
        <p:spPr>
          <a:xfrm>
            <a:off x="128588" y="231211"/>
            <a:ext cx="11886790" cy="531385"/>
          </a:xfrm>
          <a:prstGeom prst="rect">
            <a:avLst/>
          </a:prstGeom>
          <a:solidFill>
            <a:schemeClr val="bg1">
              <a:lumMod val="85000"/>
            </a:schemeClr>
          </a:solidFill>
          <a:ln>
            <a:solidFill>
              <a:schemeClr val="bg1">
                <a:lumMod val="75000"/>
              </a:schemeClr>
            </a:solidFill>
          </a:ln>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No Drop: introduction</a:t>
            </a:r>
          </a:p>
        </p:txBody>
      </p:sp>
      <p:sp>
        <p:nvSpPr>
          <p:cNvPr id="5" name="TextBox 4">
            <a:extLst>
              <a:ext uri="{FF2B5EF4-FFF2-40B4-BE49-F238E27FC236}">
                <a16:creationId xmlns:a16="http://schemas.microsoft.com/office/drawing/2014/main" id="{7FD2B28A-012A-BB0C-88B0-5E4F1CEF7A4C}"/>
              </a:ext>
            </a:extLst>
          </p:cNvPr>
          <p:cNvSpPr txBox="1"/>
          <p:nvPr/>
        </p:nvSpPr>
        <p:spPr>
          <a:xfrm>
            <a:off x="267491" y="1048647"/>
            <a:ext cx="11795922" cy="5386090"/>
          </a:xfrm>
          <a:prstGeom prst="rect">
            <a:avLst/>
          </a:prstGeom>
          <a:noFill/>
        </p:spPr>
        <p:txBody>
          <a:bodyPr wrap="square" rtlCol="0">
            <a:spAutoFit/>
          </a:bodyPr>
          <a:lstStyle/>
          <a:p>
            <a:pPr marL="357188" indent="-357188" algn="just">
              <a:spcBef>
                <a:spcPts val="1200"/>
              </a:spcBef>
              <a:buFont typeface="Arial" panose="020B0604020202020204" pitchFamily="34" charset="0"/>
              <a:buChar char="•"/>
            </a:pPr>
            <a:r>
              <a:rPr lang="en-US" sz="1800" dirty="0"/>
              <a:t>As indicated earlier, the No Drop </a:t>
            </a:r>
            <a:r>
              <a:rPr lang="en-US" dirty="0"/>
              <a:t>Programme assesses </a:t>
            </a:r>
            <a:r>
              <a:rPr lang="en-US" sz="1800" dirty="0"/>
              <a:t>the degree to which the drinking water distribution systems of municipalities supply water efficiently, without wasting water</a:t>
            </a:r>
          </a:p>
          <a:p>
            <a:pPr marL="357188" indent="-357188" algn="just">
              <a:spcBef>
                <a:spcPts val="1200"/>
              </a:spcBef>
              <a:buFont typeface="Arial" panose="020B0604020202020204" pitchFamily="34" charset="0"/>
              <a:buChar char="•"/>
            </a:pPr>
            <a:r>
              <a:rPr lang="en-US" sz="1800" dirty="0"/>
              <a:t>No Drop assessment covers:</a:t>
            </a:r>
          </a:p>
          <a:p>
            <a:pPr marL="804863" indent="-447675" algn="just">
              <a:spcBef>
                <a:spcPts val="1200"/>
              </a:spcBef>
              <a:buFont typeface="Courier New" panose="02070309020205020404" pitchFamily="49" charset="0"/>
              <a:buChar char="o"/>
            </a:pPr>
            <a:r>
              <a:rPr lang="en-US" sz="1800" dirty="0"/>
              <a:t>Levels of physical water losses in the system (for example through leaks in pipes)</a:t>
            </a:r>
          </a:p>
          <a:p>
            <a:pPr marL="804863" indent="-447675" algn="just">
              <a:spcBef>
                <a:spcPts val="1200"/>
              </a:spcBef>
              <a:buFont typeface="Courier New" panose="02070309020205020404" pitchFamily="49" charset="0"/>
              <a:buChar char="o"/>
            </a:pPr>
            <a:r>
              <a:rPr lang="en-US" dirty="0"/>
              <a:t>L</a:t>
            </a:r>
            <a:r>
              <a:rPr lang="en-US" sz="1800" dirty="0"/>
              <a:t>evels of non-revenue water</a:t>
            </a:r>
          </a:p>
          <a:p>
            <a:pPr marL="804863" indent="-447675" algn="just">
              <a:spcBef>
                <a:spcPts val="1200"/>
              </a:spcBef>
              <a:buFont typeface="Courier New" panose="02070309020205020404" pitchFamily="49" charset="0"/>
              <a:buChar char="o"/>
            </a:pPr>
            <a:r>
              <a:rPr lang="en-US" sz="1800" dirty="0"/>
              <a:t>Amount of water used per capita per day</a:t>
            </a:r>
          </a:p>
          <a:p>
            <a:pPr marL="804863" indent="-447675" algn="just">
              <a:spcBef>
                <a:spcPts val="1200"/>
              </a:spcBef>
              <a:buFont typeface="Courier New" panose="02070309020205020404" pitchFamily="49" charset="0"/>
              <a:buChar char="o"/>
            </a:pPr>
            <a:r>
              <a:rPr lang="en-US" sz="1800" dirty="0"/>
              <a:t>Whether infrastructure is being maintained properly to </a:t>
            </a:r>
            <a:r>
              <a:rPr lang="en-US" sz="1800" dirty="0" err="1"/>
              <a:t>minimise</a:t>
            </a:r>
            <a:r>
              <a:rPr lang="en-US" sz="1800" dirty="0"/>
              <a:t> wastage</a:t>
            </a:r>
          </a:p>
          <a:p>
            <a:pPr marL="804863" indent="-447675" algn="just">
              <a:spcBef>
                <a:spcPts val="1200"/>
              </a:spcBef>
              <a:buFont typeface="Courier New" panose="02070309020205020404" pitchFamily="49" charset="0"/>
              <a:buChar char="o"/>
            </a:pPr>
            <a:r>
              <a:rPr lang="en-US" sz="1800" dirty="0"/>
              <a:t>Existence of plans and strategies to reduce water losses</a:t>
            </a:r>
          </a:p>
          <a:p>
            <a:pPr marL="804863" indent="-447675" algn="just">
              <a:spcBef>
                <a:spcPts val="1200"/>
              </a:spcBef>
              <a:buFont typeface="Courier New" panose="02070309020205020404" pitchFamily="49" charset="0"/>
              <a:buChar char="o"/>
            </a:pPr>
            <a:r>
              <a:rPr lang="en-US" sz="1800" dirty="0"/>
              <a:t>Effectiveness of metering, billing and revenue collection systems</a:t>
            </a:r>
          </a:p>
          <a:p>
            <a:pPr marL="357188" indent="-357188">
              <a:spcBef>
                <a:spcPts val="1200"/>
              </a:spcBef>
              <a:buFont typeface="Arial" panose="020B0604020202020204" pitchFamily="34" charset="0"/>
              <a:buChar char="•"/>
            </a:pPr>
            <a:r>
              <a:rPr lang="en-US" sz="1800" b="0" i="0" u="none" strike="noStrike" dirty="0">
                <a:solidFill>
                  <a:srgbClr val="000000"/>
                </a:solidFill>
                <a:effectLst/>
              </a:rPr>
              <a:t>All 144 Water Services Authorities </a:t>
            </a:r>
            <a:r>
              <a:rPr lang="en-ZA" sz="1800" b="0" i="0" u="none" strike="noStrike" dirty="0">
                <a:solidFill>
                  <a:srgbClr val="000000"/>
                </a:solidFill>
                <a:effectLst/>
              </a:rPr>
              <a:t>were audited during the period 1 July 2021- 30 June 2022</a:t>
            </a:r>
            <a:endParaRPr lang="en-US" dirty="0"/>
          </a:p>
          <a:p>
            <a:pPr marL="357188" indent="-357188">
              <a:spcBef>
                <a:spcPts val="1200"/>
              </a:spcBef>
              <a:buFont typeface="Arial" panose="020B0604020202020204" pitchFamily="34" charset="0"/>
              <a:buChar char="•"/>
            </a:pPr>
            <a:r>
              <a:rPr lang="en-US" dirty="0"/>
              <a:t>The Department trained the WSAs on the scope and the criteria for the audit cycle </a:t>
            </a:r>
          </a:p>
          <a:p>
            <a:pPr marL="357188" indent="-357188">
              <a:spcBef>
                <a:spcPts val="1200"/>
              </a:spcBef>
              <a:buFont typeface="Arial" panose="020B0604020202020204" pitchFamily="34" charset="0"/>
              <a:buChar char="•"/>
            </a:pPr>
            <a:r>
              <a:rPr lang="en-US" dirty="0"/>
              <a:t>WSAs provided information which was verified by the Department </a:t>
            </a:r>
          </a:p>
          <a:p>
            <a:pPr marL="342900" indent="-342900" algn="just">
              <a:spcBef>
                <a:spcPts val="1200"/>
              </a:spcBef>
              <a:buFont typeface="Arial" panose="020B0604020202020204" pitchFamily="34" charset="0"/>
              <a:buChar char="•"/>
            </a:pPr>
            <a:endParaRPr lang="en-US" sz="1800" dirty="0"/>
          </a:p>
        </p:txBody>
      </p:sp>
    </p:spTree>
    <p:extLst>
      <p:ext uri="{BB962C8B-B14F-4D97-AF65-F5344CB8AC3E}">
        <p14:creationId xmlns:p14="http://schemas.microsoft.com/office/powerpoint/2010/main" val="238049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0945813" y="6356350"/>
            <a:ext cx="1117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24</a:t>
            </a:fld>
            <a:endParaRPr lang="en-US" altLang="en-US" sz="1800">
              <a:latin typeface="Calibri" panose="020F0502020204030204" pitchFamily="34" charset="0"/>
            </a:endParaRPr>
          </a:p>
        </p:txBody>
      </p:sp>
      <p:sp>
        <p:nvSpPr>
          <p:cNvPr id="2" name="Title 1">
            <a:extLst>
              <a:ext uri="{FF2B5EF4-FFF2-40B4-BE49-F238E27FC236}">
                <a16:creationId xmlns:a16="http://schemas.microsoft.com/office/drawing/2014/main" id="{26CEF471-E48A-4A09-E9A0-08480DED8218}"/>
              </a:ext>
            </a:extLst>
          </p:cNvPr>
          <p:cNvSpPr txBox="1">
            <a:spLocks/>
          </p:cNvSpPr>
          <p:nvPr/>
        </p:nvSpPr>
        <p:spPr>
          <a:xfrm>
            <a:off x="128588" y="231211"/>
            <a:ext cx="11886790" cy="531385"/>
          </a:xfrm>
          <a:prstGeom prst="rect">
            <a:avLst/>
          </a:prstGeom>
          <a:solidFill>
            <a:schemeClr val="bg1">
              <a:lumMod val="85000"/>
            </a:schemeClr>
          </a:solidFill>
          <a:ln>
            <a:solidFill>
              <a:schemeClr val="bg1">
                <a:lumMod val="75000"/>
              </a:schemeClr>
            </a:solidFill>
          </a:ln>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No Drop: terminology</a:t>
            </a:r>
          </a:p>
        </p:txBody>
      </p:sp>
      <p:sp>
        <p:nvSpPr>
          <p:cNvPr id="3" name="TextBox 2">
            <a:extLst>
              <a:ext uri="{FF2B5EF4-FFF2-40B4-BE49-F238E27FC236}">
                <a16:creationId xmlns:a16="http://schemas.microsoft.com/office/drawing/2014/main" id="{C8E76A78-7E54-0950-8F2D-1B5E64162EEA}"/>
              </a:ext>
            </a:extLst>
          </p:cNvPr>
          <p:cNvSpPr txBox="1"/>
          <p:nvPr/>
        </p:nvSpPr>
        <p:spPr>
          <a:xfrm>
            <a:off x="128588" y="917884"/>
            <a:ext cx="11886790" cy="635558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ZA" dirty="0"/>
              <a:t>Non-Revenue Water (NRW) is treated water that is bought or produced by the municipality for which the municipality gets no revenue</a:t>
            </a:r>
          </a:p>
          <a:p>
            <a:pPr marL="285750" indent="-285750">
              <a:spcBef>
                <a:spcPts val="600"/>
              </a:spcBef>
              <a:buFont typeface="Arial" panose="020B0604020202020204" pitchFamily="34" charset="0"/>
              <a:buChar char="•"/>
            </a:pPr>
            <a:r>
              <a:rPr lang="en-ZA" dirty="0"/>
              <a:t>NRW is caused by:</a:t>
            </a:r>
          </a:p>
          <a:p>
            <a:pPr marL="576263" lvl="1" indent="-311150">
              <a:spcBef>
                <a:spcPts val="600"/>
              </a:spcBef>
              <a:buFont typeface="Courier New" panose="02070309020205020404" pitchFamily="49" charset="0"/>
              <a:buChar char="o"/>
            </a:pPr>
            <a:r>
              <a:rPr lang="en-ZA" dirty="0"/>
              <a:t>Physical losses e.g. water leaking out of pipes above or underground </a:t>
            </a:r>
          </a:p>
          <a:p>
            <a:pPr marL="576263" lvl="1" indent="-311150">
              <a:spcBef>
                <a:spcPts val="600"/>
              </a:spcBef>
              <a:buFont typeface="Courier New" panose="02070309020205020404" pitchFamily="49" charset="0"/>
              <a:buChar char="o"/>
            </a:pPr>
            <a:r>
              <a:rPr lang="en-ZA" dirty="0"/>
              <a:t>Poorly functioning or non-existent water meters</a:t>
            </a:r>
          </a:p>
          <a:p>
            <a:pPr marL="576263" lvl="1" indent="-311150">
              <a:spcBef>
                <a:spcPts val="600"/>
              </a:spcBef>
              <a:buFont typeface="Courier New" panose="02070309020205020404" pitchFamily="49" charset="0"/>
              <a:buChar char="o"/>
            </a:pPr>
            <a:r>
              <a:rPr lang="en-ZA" dirty="0"/>
              <a:t>Illegal connections </a:t>
            </a:r>
          </a:p>
          <a:p>
            <a:pPr marL="576263" lvl="1" indent="-311150">
              <a:spcBef>
                <a:spcPts val="600"/>
              </a:spcBef>
              <a:buFont typeface="Courier New" panose="02070309020205020404" pitchFamily="49" charset="0"/>
              <a:buChar char="o"/>
            </a:pPr>
            <a:r>
              <a:rPr lang="en-ZA" dirty="0"/>
              <a:t>Poor billing and revenue collection</a:t>
            </a:r>
          </a:p>
          <a:p>
            <a:pPr marL="265113" indent="-265113">
              <a:spcBef>
                <a:spcPts val="600"/>
              </a:spcBef>
              <a:buFont typeface="Arial" panose="020B0604020202020204" pitchFamily="34" charset="0"/>
              <a:buChar char="•"/>
            </a:pPr>
            <a:r>
              <a:rPr lang="en-ZA" dirty="0"/>
              <a:t>Why is NRW a problem?</a:t>
            </a:r>
          </a:p>
          <a:p>
            <a:pPr marL="576263" lvl="1" indent="-311150">
              <a:spcBef>
                <a:spcPts val="600"/>
              </a:spcBef>
              <a:buFont typeface="Courier New" panose="02070309020205020404" pitchFamily="49" charset="0"/>
              <a:buChar char="o"/>
            </a:pPr>
            <a:r>
              <a:rPr lang="en-ZA" dirty="0"/>
              <a:t>A huge amount of money has to be spent to develop dams to capture and store raw water, and to develop and operate water treatment works to treat the water.  This money is wasted if that water is thrown away through leaks</a:t>
            </a:r>
          </a:p>
          <a:p>
            <a:pPr marL="576263" lvl="1" indent="-311150">
              <a:spcBef>
                <a:spcPts val="600"/>
              </a:spcBef>
              <a:buFont typeface="Courier New" panose="02070309020205020404" pitchFamily="49" charset="0"/>
              <a:buChar char="o"/>
            </a:pPr>
            <a:r>
              <a:rPr lang="en-ZA" dirty="0"/>
              <a:t>Municipalities buy treated water from Water Boards. If municipalities do not get revenue from that water, then they cannot pay the Water Boards.   If Water Boards don’t get paid, they can’t treat water anymore</a:t>
            </a:r>
          </a:p>
          <a:p>
            <a:pPr marL="576263" lvl="1" indent="-311150">
              <a:spcBef>
                <a:spcPts val="600"/>
              </a:spcBef>
              <a:buFont typeface="Courier New" panose="02070309020205020404" pitchFamily="49" charset="0"/>
              <a:buChar char="o"/>
            </a:pPr>
            <a:r>
              <a:rPr lang="en-ZA" dirty="0"/>
              <a:t>If municipalities don’t collect the revenue they are supposed to collect, then they cannot afford to maintain and operate the infrastructure</a:t>
            </a:r>
          </a:p>
          <a:p>
            <a:pPr marL="576263" lvl="1" indent="-311150">
              <a:spcBef>
                <a:spcPts val="600"/>
              </a:spcBef>
              <a:buFont typeface="Courier New" panose="02070309020205020404" pitchFamily="49" charset="0"/>
              <a:buChar char="o"/>
            </a:pPr>
            <a:r>
              <a:rPr lang="en-ZA" dirty="0"/>
              <a:t>South Africa is a water scarce country and every drop counts!  We cannot afford to throw treated water away through leaks</a:t>
            </a:r>
          </a:p>
          <a:p>
            <a:pPr marL="712788" lvl="1" indent="-447675">
              <a:spcBef>
                <a:spcPts val="600"/>
              </a:spcBef>
              <a:buFont typeface="Courier New" panose="02070309020205020404" pitchFamily="49" charset="0"/>
              <a:buChar char="o"/>
            </a:pPr>
            <a:endParaRPr lang="en-ZA" dirty="0"/>
          </a:p>
          <a:p>
            <a:pPr marL="742950" lvl="1" indent="-285750">
              <a:spcBef>
                <a:spcPts val="600"/>
              </a:spcBef>
              <a:buFont typeface="Courier New" panose="02070309020205020404" pitchFamily="49" charset="0"/>
              <a:buChar char="o"/>
            </a:pPr>
            <a:endParaRPr lang="en-ZA" dirty="0"/>
          </a:p>
          <a:p>
            <a:pPr marL="742950" lvl="1" indent="-477838">
              <a:spcBef>
                <a:spcPts val="600"/>
              </a:spcBef>
              <a:buFont typeface="Arial" panose="020B0604020202020204" pitchFamily="34" charset="0"/>
              <a:buChar char="•"/>
            </a:pPr>
            <a:endParaRPr lang="en-ZA" dirty="0"/>
          </a:p>
        </p:txBody>
      </p:sp>
    </p:spTree>
    <p:extLst>
      <p:ext uri="{BB962C8B-B14F-4D97-AF65-F5344CB8AC3E}">
        <p14:creationId xmlns:p14="http://schemas.microsoft.com/office/powerpoint/2010/main" val="163760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46442" y="159191"/>
            <a:ext cx="11893158" cy="493952"/>
          </a:xfrm>
          <a:prstGeom prst="rect">
            <a:avLst/>
          </a:prstGeom>
          <a:solidFill>
            <a:schemeClr val="bg1">
              <a:lumMod val="85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No Drop: key findings</a:t>
            </a:r>
          </a:p>
        </p:txBody>
      </p:sp>
      <p:sp>
        <p:nvSpPr>
          <p:cNvPr id="6" name="TextBox 5">
            <a:extLst>
              <a:ext uri="{FF2B5EF4-FFF2-40B4-BE49-F238E27FC236}">
                <a16:creationId xmlns:a16="http://schemas.microsoft.com/office/drawing/2014/main" id="{03B75F16-DF2F-AAAC-16A4-09F561A23590}"/>
              </a:ext>
            </a:extLst>
          </p:cNvPr>
          <p:cNvSpPr txBox="1"/>
          <p:nvPr/>
        </p:nvSpPr>
        <p:spPr>
          <a:xfrm>
            <a:off x="146442" y="753232"/>
            <a:ext cx="11893158" cy="6463308"/>
          </a:xfrm>
          <a:prstGeom prst="rect">
            <a:avLst/>
          </a:prstGeom>
          <a:noFill/>
          <a:ln>
            <a:noFill/>
          </a:ln>
        </p:spPr>
        <p:txBody>
          <a:bodyPr wrap="square" lIns="91440" tIns="45720" rIns="91440" bIns="45720" rtlCol="0" anchor="t">
            <a:spAutoFit/>
          </a:bodyPr>
          <a:lstStyle/>
          <a:p>
            <a:pPr marL="233363" indent="-233363" algn="just">
              <a:spcBef>
                <a:spcPts val="900"/>
              </a:spcBef>
              <a:buFont typeface="Arial" panose="020B0604020202020204" pitchFamily="34" charset="0"/>
              <a:buChar char="•"/>
            </a:pPr>
            <a:r>
              <a:rPr lang="en-ZA" dirty="0"/>
              <a:t>4 WSAs scored more than 90% and qualified for the prestigious No Drop Certification</a:t>
            </a:r>
          </a:p>
          <a:p>
            <a:pPr marL="233363" indent="-233363" algn="just">
              <a:spcBef>
                <a:spcPts val="900"/>
              </a:spcBef>
              <a:buFont typeface="Arial" panose="020B0604020202020204" pitchFamily="34" charset="0"/>
              <a:buChar char="•"/>
            </a:pPr>
            <a:r>
              <a:rPr lang="en-ZA" dirty="0"/>
              <a:t>In 2014, 44 WSAs were awarded No Drop status </a:t>
            </a:r>
          </a:p>
          <a:p>
            <a:pPr marL="742950" lvl="1" indent="-285750" algn="just">
              <a:spcBef>
                <a:spcPts val="900"/>
              </a:spcBef>
              <a:buFont typeface="Wingdings" panose="05000000000000000000" pitchFamily="2" charset="2"/>
              <a:buChar char="Ø"/>
            </a:pPr>
            <a:r>
              <a:rPr lang="en-ZA" dirty="0"/>
              <a:t>An overall decline in excellence is noted between 2014 and 2023</a:t>
            </a:r>
            <a:endParaRPr lang="en-ZA" dirty="0">
              <a:ea typeface="Calibri"/>
              <a:cs typeface="Calibri"/>
            </a:endParaRPr>
          </a:p>
          <a:p>
            <a:pPr marL="233363" indent="-233363" algn="just">
              <a:spcBef>
                <a:spcPts val="900"/>
              </a:spcBef>
              <a:buFont typeface="Arial" panose="020B0604020202020204" pitchFamily="34" charset="0"/>
              <a:buChar char="•"/>
            </a:pPr>
            <a:r>
              <a:rPr lang="en-ZA" dirty="0"/>
              <a:t>8 WSAs scored between 80 and &lt;90%, which is good performance</a:t>
            </a:r>
            <a:endParaRPr lang="en-ZA" dirty="0">
              <a:ea typeface="Calibri"/>
              <a:cs typeface="Calibri"/>
            </a:endParaRPr>
          </a:p>
          <a:p>
            <a:pPr marL="233363" indent="-233363" algn="just">
              <a:spcBef>
                <a:spcPts val="900"/>
              </a:spcBef>
              <a:buFont typeface="Arial" panose="020B0604020202020204" pitchFamily="34" charset="0"/>
              <a:buChar char="•"/>
            </a:pPr>
            <a:r>
              <a:rPr lang="en-US" sz="1800" dirty="0">
                <a:solidFill>
                  <a:schemeClr val="tx1"/>
                </a:solidFill>
              </a:rPr>
              <a:t>64 WSAs scored below 30% (see Annexure C)</a:t>
            </a:r>
          </a:p>
          <a:p>
            <a:pPr marL="233363" indent="-233363" algn="just">
              <a:spcBef>
                <a:spcPts val="900"/>
              </a:spcBef>
              <a:buFont typeface="Arial" panose="020B0604020202020204" pitchFamily="34" charset="0"/>
              <a:buChar char="•"/>
            </a:pPr>
            <a:r>
              <a:rPr lang="en-US" sz="1800" dirty="0">
                <a:solidFill>
                  <a:schemeClr val="tx1"/>
                </a:solidFill>
              </a:rPr>
              <a:t>The total volume of water treated for municipal use is 4.4 billion m3/annum. Of this, 2.1 billion m3/annum </a:t>
            </a:r>
            <a:r>
              <a:rPr lang="en-US" sz="1800" b="1" dirty="0">
                <a:solidFill>
                  <a:schemeClr val="tx1"/>
                </a:solidFill>
              </a:rPr>
              <a:t>(47%)</a:t>
            </a:r>
            <a:r>
              <a:rPr lang="en-US" sz="1800" dirty="0">
                <a:solidFill>
                  <a:schemeClr val="tx1"/>
                </a:solidFill>
              </a:rPr>
              <a:t> is estimated to be non-revenue water (NRW). </a:t>
            </a:r>
            <a:r>
              <a:rPr lang="en-US" dirty="0"/>
              <a:t>NRW</a:t>
            </a:r>
            <a:r>
              <a:rPr lang="en-US" sz="1800" dirty="0">
                <a:solidFill>
                  <a:schemeClr val="tx1"/>
                </a:solidFill>
              </a:rPr>
              <a:t> was </a:t>
            </a:r>
            <a:r>
              <a:rPr lang="en-US" sz="1800" b="1" dirty="0">
                <a:solidFill>
                  <a:schemeClr val="tx1"/>
                </a:solidFill>
              </a:rPr>
              <a:t>37%</a:t>
            </a:r>
            <a:r>
              <a:rPr lang="en-US" sz="1800" dirty="0">
                <a:solidFill>
                  <a:schemeClr val="tx1"/>
                </a:solidFill>
              </a:rPr>
              <a:t> in the 2014 No Drop report</a:t>
            </a:r>
          </a:p>
          <a:p>
            <a:pPr marL="233363" indent="-233363" algn="just">
              <a:spcBef>
                <a:spcPts val="900"/>
              </a:spcBef>
              <a:buFont typeface="Arial" panose="020B0604020202020204" pitchFamily="34" charset="0"/>
              <a:buChar char="•"/>
            </a:pPr>
            <a:r>
              <a:rPr lang="en-US" sz="1800" dirty="0">
                <a:solidFill>
                  <a:schemeClr val="tx1"/>
                </a:solidFill>
              </a:rPr>
              <a:t>The international average for non-revenue water is </a:t>
            </a:r>
            <a:r>
              <a:rPr lang="en-US" sz="1800" b="1" dirty="0">
                <a:solidFill>
                  <a:schemeClr val="tx1"/>
                </a:solidFill>
              </a:rPr>
              <a:t>30%</a:t>
            </a:r>
          </a:p>
          <a:p>
            <a:pPr marL="233363" indent="-233363" algn="just">
              <a:spcBef>
                <a:spcPts val="900"/>
              </a:spcBef>
              <a:buFont typeface="Arial" panose="020B0604020202020204" pitchFamily="34" charset="0"/>
              <a:buChar char="•"/>
            </a:pPr>
            <a:r>
              <a:rPr lang="en-US" sz="1800" dirty="0">
                <a:solidFill>
                  <a:schemeClr val="tx1"/>
                </a:solidFill>
              </a:rPr>
              <a:t>The national trends suggest that average per capita water consumption is approximately </a:t>
            </a:r>
            <a:r>
              <a:rPr lang="en-US" sz="1800" b="1" dirty="0">
                <a:solidFill>
                  <a:schemeClr val="tx1"/>
                </a:solidFill>
              </a:rPr>
              <a:t>218 </a:t>
            </a:r>
            <a:r>
              <a:rPr lang="en-US" sz="1800" b="1" dirty="0" err="1">
                <a:solidFill>
                  <a:schemeClr val="tx1"/>
                </a:solidFill>
              </a:rPr>
              <a:t>litres</a:t>
            </a:r>
            <a:r>
              <a:rPr lang="en-US" sz="1800" b="1" dirty="0">
                <a:solidFill>
                  <a:schemeClr val="tx1"/>
                </a:solidFill>
              </a:rPr>
              <a:t>/capita/day </a:t>
            </a:r>
            <a:r>
              <a:rPr lang="en-US" sz="1800" dirty="0">
                <a:solidFill>
                  <a:schemeClr val="tx1"/>
                </a:solidFill>
              </a:rPr>
              <a:t>compared to the international average of </a:t>
            </a:r>
            <a:r>
              <a:rPr lang="en-US" sz="1800" b="1" dirty="0">
                <a:solidFill>
                  <a:schemeClr val="tx1"/>
                </a:solidFill>
              </a:rPr>
              <a:t>173 l/c/d</a:t>
            </a:r>
            <a:r>
              <a:rPr lang="en-US" sz="1800" dirty="0">
                <a:solidFill>
                  <a:schemeClr val="tx1"/>
                </a:solidFill>
              </a:rPr>
              <a:t>. This is an anomaly given that South Africa is a water scarce county</a:t>
            </a:r>
          </a:p>
          <a:p>
            <a:pPr marL="233363" indent="-233363" algn="just">
              <a:spcBef>
                <a:spcPts val="900"/>
              </a:spcBef>
              <a:buFont typeface="Arial" panose="020B0604020202020204" pitchFamily="34" charset="0"/>
              <a:buChar char="•"/>
            </a:pPr>
            <a:r>
              <a:rPr lang="en-US" sz="1800" dirty="0">
                <a:solidFill>
                  <a:schemeClr val="tx1"/>
                </a:solidFill>
              </a:rPr>
              <a:t>The high level of physical losses in municipal distribution systems is one of the main reasons for the relatively high level of per capita consumption in South Africa</a:t>
            </a:r>
          </a:p>
          <a:p>
            <a:pPr marL="233363" indent="-233363" algn="just">
              <a:spcBef>
                <a:spcPts val="900"/>
              </a:spcBef>
              <a:buFont typeface="Arial" panose="020B0604020202020204" pitchFamily="34" charset="0"/>
              <a:buChar char="•"/>
            </a:pPr>
            <a:r>
              <a:rPr lang="en-US" sz="1800" dirty="0">
                <a:solidFill>
                  <a:schemeClr val="tx1"/>
                </a:solidFill>
              </a:rPr>
              <a:t>Poor operation and maintenance of infrastructure leads to unacceptably high physical losses</a:t>
            </a:r>
          </a:p>
          <a:p>
            <a:pPr marL="233363" indent="-233363" algn="just">
              <a:spcBef>
                <a:spcPts val="900"/>
              </a:spcBef>
              <a:buFont typeface="Arial" panose="020B0604020202020204" pitchFamily="34" charset="0"/>
              <a:buChar char="•"/>
            </a:pPr>
            <a:r>
              <a:rPr lang="en-US" sz="1800" dirty="0">
                <a:solidFill>
                  <a:schemeClr val="tx1"/>
                </a:solidFill>
              </a:rPr>
              <a:t>In order to reduce non-revenue water, municipalities need to improve operation and maintenance of their infrastructure; repair leaks; improve metering, billing, revenue collection, and debtor management; improve pressure management; and engage in community education and awareness; amongst other measures</a:t>
            </a:r>
            <a:endParaRPr lang="en-ZA" sz="1800" dirty="0">
              <a:solidFill>
                <a:schemeClr val="tx1"/>
              </a:solidFill>
            </a:endParaRPr>
          </a:p>
          <a:p>
            <a:pPr marL="171450" indent="-171450" algn="just">
              <a:spcBef>
                <a:spcPts val="900"/>
              </a:spcBef>
              <a:buFont typeface="Courier New" panose="02070309020205020404" pitchFamily="49" charset="0"/>
              <a:buChar char="o"/>
            </a:pPr>
            <a:endParaRPr lang="en-ZA" dirty="0"/>
          </a:p>
          <a:p>
            <a:pPr marL="171450" indent="-171450" algn="just">
              <a:spcBef>
                <a:spcPts val="900"/>
              </a:spcBef>
              <a:buFont typeface="Courier New" panose="02070309020205020404" pitchFamily="49" charset="0"/>
              <a:buChar char="o"/>
            </a:pPr>
            <a:endParaRPr lang="en-ZA" dirty="0">
              <a:ea typeface="Calibri"/>
              <a:cs typeface="Calibri"/>
            </a:endParaRPr>
          </a:p>
        </p:txBody>
      </p:sp>
    </p:spTree>
    <p:extLst>
      <p:ext uri="{BB962C8B-B14F-4D97-AF65-F5344CB8AC3E}">
        <p14:creationId xmlns:p14="http://schemas.microsoft.com/office/powerpoint/2010/main" val="426922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9975E8-1E08-B09D-F3C9-2F8B94DBF3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149421" y="595618"/>
            <a:ext cx="8711115" cy="6151553"/>
          </a:xfrm>
          <a:prstGeom prst="rect">
            <a:avLst/>
          </a:prstGeom>
          <a:ln>
            <a:solidFill>
              <a:schemeClr val="bg1">
                <a:lumMod val="85000"/>
              </a:schemeClr>
            </a:solidFill>
          </a:ln>
        </p:spPr>
      </p:pic>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382046"/>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39129" y="4146"/>
            <a:ext cx="11829219" cy="516507"/>
          </a:xfrm>
          <a:prstGeom prst="rect">
            <a:avLst/>
          </a:prstGeom>
          <a:solidFill>
            <a:schemeClr val="bg1">
              <a:lumMod val="85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No Drop: map</a:t>
            </a:r>
          </a:p>
        </p:txBody>
      </p:sp>
      <p:graphicFrame>
        <p:nvGraphicFramePr>
          <p:cNvPr id="7" name="Table 6">
            <a:extLst>
              <a:ext uri="{FF2B5EF4-FFF2-40B4-BE49-F238E27FC236}">
                <a16:creationId xmlns:a16="http://schemas.microsoft.com/office/drawing/2014/main" id="{AE20B51D-1000-2621-6F5B-EA2CCEF28836}"/>
              </a:ext>
            </a:extLst>
          </p:cNvPr>
          <p:cNvGraphicFramePr>
            <a:graphicFrameLocks noGrp="1"/>
          </p:cNvGraphicFramePr>
          <p:nvPr>
            <p:extLst>
              <p:ext uri="{D42A27DB-BD31-4B8C-83A1-F6EECF244321}">
                <p14:modId xmlns:p14="http://schemas.microsoft.com/office/powerpoint/2010/main" val="3185107403"/>
              </p:ext>
            </p:extLst>
          </p:nvPr>
        </p:nvGraphicFramePr>
        <p:xfrm>
          <a:off x="7398439" y="4703420"/>
          <a:ext cx="4292818" cy="1995205"/>
        </p:xfrm>
        <a:graphic>
          <a:graphicData uri="http://schemas.openxmlformats.org/drawingml/2006/table">
            <a:tbl>
              <a:tblPr firstRow="1" firstCol="1" bandRow="1"/>
              <a:tblGrid>
                <a:gridCol w="482942">
                  <a:extLst>
                    <a:ext uri="{9D8B030D-6E8A-4147-A177-3AD203B41FA5}">
                      <a16:colId xmlns:a16="http://schemas.microsoft.com/office/drawing/2014/main" val="2334840048"/>
                    </a:ext>
                  </a:extLst>
                </a:gridCol>
                <a:gridCol w="1269448">
                  <a:extLst>
                    <a:ext uri="{9D8B030D-6E8A-4147-A177-3AD203B41FA5}">
                      <a16:colId xmlns:a16="http://schemas.microsoft.com/office/drawing/2014/main" val="1554791063"/>
                    </a:ext>
                  </a:extLst>
                </a:gridCol>
                <a:gridCol w="2540428">
                  <a:extLst>
                    <a:ext uri="{9D8B030D-6E8A-4147-A177-3AD203B41FA5}">
                      <a16:colId xmlns:a16="http://schemas.microsoft.com/office/drawing/2014/main" val="795091700"/>
                    </a:ext>
                  </a:extLst>
                </a:gridCol>
              </a:tblGrid>
              <a:tr h="399041">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33BECC"/>
                    </a:solidFill>
                  </a:tcPr>
                </a:tc>
                <a:tc>
                  <a:txBody>
                    <a:bodyPr/>
                    <a:lstStyle/>
                    <a:p>
                      <a:pPr marL="215900" algn="l"/>
                      <a:r>
                        <a:rPr lang="en-GB" sz="1600" b="1" u="sng">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&gt;</a:t>
                      </a:r>
                      <a:r>
                        <a:rPr lang="en-GB" sz="1600" b="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90-100%</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tc>
                  <a:txBody>
                    <a:bodyPr/>
                    <a:lstStyle/>
                    <a:p>
                      <a:pPr marL="215900"/>
                      <a:r>
                        <a:rPr lang="en-GB" sz="1600" b="1">
                          <a:effectLst/>
                          <a:latin typeface="Calibri" panose="020F0502020204030204" pitchFamily="34" charset="0"/>
                          <a:ea typeface="Times New Roman" panose="02020603050405020304" pitchFamily="18" charset="0"/>
                          <a:cs typeface="Calibri" panose="020F0502020204030204" pitchFamily="34" charset="0"/>
                        </a:rPr>
                        <a:t>Excellent situation</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4228290598"/>
                  </a:ext>
                </a:extLst>
              </a:tr>
              <a:tr h="399041">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00CC66"/>
                    </a:solidFill>
                  </a:tcPr>
                </a:tc>
                <a:tc>
                  <a:txBody>
                    <a:bodyPr/>
                    <a:lstStyle/>
                    <a:p>
                      <a:pPr marL="215900" algn="l"/>
                      <a:r>
                        <a:rPr lang="en-GB" sz="1600" b="1" u="sng">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&gt;</a:t>
                      </a:r>
                      <a:r>
                        <a:rPr lang="en-GB" sz="1600" b="1">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80-&lt;90%</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tc>
                  <a:txBody>
                    <a:bodyPr/>
                    <a:lstStyle/>
                    <a:p>
                      <a:pPr marL="215900"/>
                      <a:r>
                        <a:rPr lang="en-GB" sz="1600" b="1">
                          <a:effectLst/>
                          <a:latin typeface="Calibri" panose="020F0502020204030204" pitchFamily="34" charset="0"/>
                          <a:ea typeface="Times New Roman" panose="02020603050405020304" pitchFamily="18" charset="0"/>
                          <a:cs typeface="Calibri" panose="020F0502020204030204" pitchFamily="34" charset="0"/>
                        </a:rPr>
                        <a:t>Good performance</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65778486"/>
                  </a:ext>
                </a:extLst>
              </a:tr>
              <a:tr h="399041">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CCCCCC"/>
                    </a:solidFill>
                  </a:tcPr>
                </a:tc>
                <a:tc>
                  <a:txBody>
                    <a:bodyPr/>
                    <a:lstStyle/>
                    <a:p>
                      <a:pPr marL="215900" algn="l"/>
                      <a:r>
                        <a:rPr lang="en-GB" sz="1600" b="1" u="sng">
                          <a:effectLst/>
                          <a:latin typeface="Calibri" panose="020F0502020204030204" pitchFamily="34" charset="0"/>
                          <a:ea typeface="Times New Roman" panose="02020603050405020304" pitchFamily="18" charset="0"/>
                          <a:cs typeface="Calibri" panose="020F0502020204030204" pitchFamily="34" charset="0"/>
                        </a:rPr>
                        <a:t>&gt;</a:t>
                      </a:r>
                      <a:r>
                        <a:rPr lang="en-GB" sz="1600" b="1">
                          <a:effectLst/>
                          <a:latin typeface="Calibri" panose="020F0502020204030204" pitchFamily="34" charset="0"/>
                          <a:ea typeface="Times New Roman" panose="02020603050405020304" pitchFamily="18" charset="0"/>
                          <a:cs typeface="Calibri" panose="020F0502020204030204" pitchFamily="34" charset="0"/>
                        </a:rPr>
                        <a:t>50-&lt;80%</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tc>
                  <a:txBody>
                    <a:bodyPr/>
                    <a:lstStyle/>
                    <a:p>
                      <a:pPr marL="215900"/>
                      <a:r>
                        <a:rPr lang="en-GB" sz="1600" b="1">
                          <a:effectLst/>
                          <a:latin typeface="Calibri" panose="020F0502020204030204" pitchFamily="34" charset="0"/>
                          <a:ea typeface="Times New Roman" panose="02020603050405020304" pitchFamily="18" charset="0"/>
                          <a:cs typeface="Calibri" panose="020F0502020204030204" pitchFamily="34" charset="0"/>
                        </a:rPr>
                        <a:t>Average performance</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769277542"/>
                  </a:ext>
                </a:extLst>
              </a:tr>
              <a:tr h="399041">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E164"/>
                    </a:solidFill>
                  </a:tcPr>
                </a:tc>
                <a:tc>
                  <a:txBody>
                    <a:bodyPr/>
                    <a:lstStyle/>
                    <a:p>
                      <a:pPr marL="215900" algn="l"/>
                      <a:r>
                        <a:rPr lang="en-GB" sz="1600" b="1" u="sng">
                          <a:solidFill>
                            <a:srgbClr val="FF9933"/>
                          </a:solidFill>
                          <a:effectLst/>
                          <a:latin typeface="Calibri" panose="020F0502020204030204" pitchFamily="34" charset="0"/>
                          <a:ea typeface="Times New Roman" panose="02020603050405020304" pitchFamily="18" charset="0"/>
                          <a:cs typeface="Calibri" panose="020F0502020204030204" pitchFamily="34" charset="0"/>
                        </a:rPr>
                        <a:t>&gt;</a:t>
                      </a:r>
                      <a:r>
                        <a:rPr lang="en-GB" sz="1600" b="1">
                          <a:solidFill>
                            <a:srgbClr val="FF9933"/>
                          </a:solidFill>
                          <a:effectLst/>
                          <a:latin typeface="Calibri" panose="020F0502020204030204" pitchFamily="34" charset="0"/>
                          <a:ea typeface="Times New Roman" panose="02020603050405020304" pitchFamily="18" charset="0"/>
                          <a:cs typeface="Calibri" panose="020F0502020204030204" pitchFamily="34" charset="0"/>
                        </a:rPr>
                        <a:t>30-&lt;50%</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tc>
                  <a:txBody>
                    <a:bodyPr/>
                    <a:lstStyle/>
                    <a:p>
                      <a:pPr marL="215900"/>
                      <a:r>
                        <a:rPr lang="en-GB" sz="1600" b="1">
                          <a:effectLst/>
                          <a:latin typeface="Calibri" panose="020F0502020204030204" pitchFamily="34" charset="0"/>
                          <a:ea typeface="Times New Roman" panose="02020603050405020304" pitchFamily="18" charset="0"/>
                          <a:cs typeface="Calibri" panose="020F0502020204030204" pitchFamily="34" charset="0"/>
                        </a:rPr>
                        <a:t>Poor performance</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124716846"/>
                  </a:ext>
                </a:extLst>
              </a:tr>
              <a:tr h="399041">
                <a:tc>
                  <a:txBody>
                    <a:bodyPr/>
                    <a:lstStyle/>
                    <a:p>
                      <a:pPr marL="215900" algn="ctr"/>
                      <a:r>
                        <a:rPr lang="en-GB"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8080"/>
                    </a:solidFill>
                  </a:tcPr>
                </a:tc>
                <a:tc>
                  <a:txBody>
                    <a:bodyPr/>
                    <a:lstStyle/>
                    <a:p>
                      <a:pPr marL="215900" algn="l"/>
                      <a:r>
                        <a:rPr lang="en-GB" sz="1600" b="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0-&lt;30%</a:t>
                      </a:r>
                      <a:endParaRPr lang="en-ZA"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tc>
                  <a:txBody>
                    <a:bodyPr/>
                    <a:lstStyle/>
                    <a:p>
                      <a:pPr marL="215900"/>
                      <a:r>
                        <a:rPr lang="en-GB" sz="1600" b="1" dirty="0">
                          <a:effectLst/>
                          <a:latin typeface="Calibri" panose="020F0502020204030204" pitchFamily="34" charset="0"/>
                          <a:ea typeface="Times New Roman" panose="02020603050405020304" pitchFamily="18" charset="0"/>
                          <a:cs typeface="Calibri" panose="020F0502020204030204" pitchFamily="34" charset="0"/>
                        </a:rPr>
                        <a:t>Critical state</a:t>
                      </a:r>
                      <a:endParaRPr lang="en-ZA"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884333353"/>
                  </a:ext>
                </a:extLst>
              </a:tr>
            </a:tbl>
          </a:graphicData>
        </a:graphic>
      </p:graphicFrame>
      <p:sp>
        <p:nvSpPr>
          <p:cNvPr id="4" name="TextBox 3">
            <a:extLst>
              <a:ext uri="{FF2B5EF4-FFF2-40B4-BE49-F238E27FC236}">
                <a16:creationId xmlns:a16="http://schemas.microsoft.com/office/drawing/2014/main" id="{00A46B91-66D3-84F5-383F-2D8C82EFA57A}"/>
              </a:ext>
            </a:extLst>
          </p:cNvPr>
          <p:cNvSpPr txBox="1"/>
          <p:nvPr/>
        </p:nvSpPr>
        <p:spPr>
          <a:xfrm>
            <a:off x="9033400" y="1275949"/>
            <a:ext cx="2934947" cy="923330"/>
          </a:xfrm>
          <a:prstGeom prst="rect">
            <a:avLst/>
          </a:prstGeom>
          <a:solidFill>
            <a:schemeClr val="tx2">
              <a:lumMod val="20000"/>
              <a:lumOff val="80000"/>
            </a:schemeClr>
          </a:solid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144 WSAs audited</a:t>
            </a:r>
            <a:endParaRPr kumimoji="0" lang="en-GB" sz="1800" b="0" i="0" u="none" strike="noStrike" kern="0" cap="none" spc="0" normalizeH="0" baseline="0" noProof="0" dirty="0">
              <a:ln>
                <a:noFill/>
              </a:ln>
              <a:solidFill>
                <a:srgbClr val="2A2A2A"/>
              </a:solidFill>
              <a:effectLst/>
              <a:uLnTx/>
              <a:uFillTx/>
              <a:latin typeface="Calibri"/>
              <a:ea typeface="Times New Roman" panose="02020603050405020304" pitchFamily="18"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4 No D</a:t>
            </a:r>
            <a:r>
              <a:rPr lang="en-GB" kern="0" dirty="0" err="1">
                <a:solidFill>
                  <a:srgbClr val="000000"/>
                </a:solidFill>
                <a:latin typeface="Calibri"/>
                <a:ea typeface="Times New Roman" panose="02020603050405020304" pitchFamily="18" charset="0"/>
                <a:cs typeface="Calibri" panose="020F0502020204030204" pitchFamily="34" charset="0"/>
              </a:rPr>
              <a:t>rop</a:t>
            </a:r>
            <a:r>
              <a:rPr kumimoji="0" lang="en-GB" sz="18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 Certifications</a:t>
            </a:r>
            <a:endParaRPr kumimoji="0" lang="en-GB" sz="3600" b="0" i="0" u="none" strike="noStrike" kern="0" cap="none" spc="0" normalizeH="0" baseline="0" noProof="0" dirty="0">
              <a:ln>
                <a:noFill/>
              </a:ln>
              <a:solidFill>
                <a:srgbClr val="2A2A2A"/>
              </a:solidFill>
              <a:effectLst/>
              <a:uLnTx/>
              <a:uFillTx/>
              <a:latin typeface="Calibri"/>
              <a:ea typeface="Times New Roman" panose="02020603050405020304" pitchFamily="18" charset="0"/>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0" cap="none" spc="0" normalizeH="0" baseline="0" noProof="0" dirty="0">
                <a:ln>
                  <a:noFill/>
                </a:ln>
                <a:solidFill>
                  <a:srgbClr val="000000"/>
                </a:solidFill>
                <a:effectLst/>
                <a:uLnTx/>
                <a:uFillTx/>
                <a:latin typeface="Calibri"/>
                <a:ea typeface="Times New Roman" panose="02020603050405020304" pitchFamily="18" charset="0"/>
                <a:cs typeface="Calibri" panose="020F0502020204030204" pitchFamily="34" charset="0"/>
              </a:rPr>
              <a:t>64 critical state WSAs</a:t>
            </a:r>
            <a:endParaRPr kumimoji="0" lang="en-GB" sz="3600" b="0" i="0" u="none" strike="noStrike" kern="0" cap="none" spc="0" normalizeH="0" baseline="0" noProof="0" dirty="0">
              <a:ln>
                <a:noFill/>
              </a:ln>
              <a:solidFill>
                <a:srgbClr val="2A2A2A"/>
              </a:solidFill>
              <a:effectLst/>
              <a:uLnTx/>
              <a:uFillTx/>
              <a:latin typeface="Calibri"/>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360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9347200" y="635819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CA741454-9BF6-F508-F671-B6F730B8F035}"/>
              </a:ext>
            </a:extLst>
          </p:cNvPr>
          <p:cNvSpPr txBox="1">
            <a:spLocks/>
          </p:cNvSpPr>
          <p:nvPr/>
        </p:nvSpPr>
        <p:spPr>
          <a:xfrm>
            <a:off x="139129" y="4146"/>
            <a:ext cx="11829219" cy="516507"/>
          </a:xfrm>
          <a:prstGeom prst="rect">
            <a:avLst/>
          </a:prstGeom>
          <a:solidFill>
            <a:schemeClr val="bg1">
              <a:lumMod val="85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GB" sz="2400" b="1" dirty="0"/>
              <a:t>2023 No Drop: percentage NRW per WSA</a:t>
            </a:r>
            <a:endParaRPr lang="en-ZA" sz="2400" b="1" dirty="0"/>
          </a:p>
        </p:txBody>
      </p:sp>
      <p:pic>
        <p:nvPicPr>
          <p:cNvPr id="5" name="Picture 3">
            <a:extLst>
              <a:ext uri="{FF2B5EF4-FFF2-40B4-BE49-F238E27FC236}">
                <a16:creationId xmlns:a16="http://schemas.microsoft.com/office/drawing/2014/main" id="{1D202402-6FEA-3199-D340-1DCC813CD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29" y="520653"/>
            <a:ext cx="8821991" cy="62334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816AB135-E10D-9BA6-6C63-0A6E7F9CC06D}"/>
              </a:ext>
            </a:extLst>
          </p:cNvPr>
          <p:cNvGraphicFramePr>
            <a:graphicFrameLocks noGrp="1"/>
          </p:cNvGraphicFramePr>
          <p:nvPr>
            <p:extLst>
              <p:ext uri="{D42A27DB-BD31-4B8C-83A1-F6EECF244321}">
                <p14:modId xmlns:p14="http://schemas.microsoft.com/office/powerpoint/2010/main" val="2351350404"/>
              </p:ext>
            </p:extLst>
          </p:nvPr>
        </p:nvGraphicFramePr>
        <p:xfrm>
          <a:off x="9131523" y="585969"/>
          <a:ext cx="2432878" cy="4023360"/>
        </p:xfrm>
        <a:graphic>
          <a:graphicData uri="http://schemas.openxmlformats.org/drawingml/2006/table">
            <a:tbl>
              <a:tblPr firstRow="1" bandRow="1">
                <a:tableStyleId>{5C22544A-7EE6-4342-B048-85BDC9FD1C3A}</a:tableStyleId>
              </a:tblPr>
              <a:tblGrid>
                <a:gridCol w="1216439">
                  <a:extLst>
                    <a:ext uri="{9D8B030D-6E8A-4147-A177-3AD203B41FA5}">
                      <a16:colId xmlns:a16="http://schemas.microsoft.com/office/drawing/2014/main" val="3875681074"/>
                    </a:ext>
                  </a:extLst>
                </a:gridCol>
                <a:gridCol w="1216439">
                  <a:extLst>
                    <a:ext uri="{9D8B030D-6E8A-4147-A177-3AD203B41FA5}">
                      <a16:colId xmlns:a16="http://schemas.microsoft.com/office/drawing/2014/main" val="3374721005"/>
                    </a:ext>
                  </a:extLst>
                </a:gridCol>
              </a:tblGrid>
              <a:tr h="274320">
                <a:tc>
                  <a:txBody>
                    <a:bodyPr/>
                    <a:lstStyle/>
                    <a:p>
                      <a:r>
                        <a:rPr lang="en-ZA" sz="1800" dirty="0"/>
                        <a:t>Province</a:t>
                      </a:r>
                    </a:p>
                  </a:txBody>
                  <a:tcPr/>
                </a:tc>
                <a:tc>
                  <a:txBody>
                    <a:bodyPr/>
                    <a:lstStyle/>
                    <a:p>
                      <a:r>
                        <a:rPr lang="en-ZA" sz="1800" dirty="0"/>
                        <a:t>% NRW</a:t>
                      </a:r>
                    </a:p>
                  </a:txBody>
                  <a:tcPr/>
                </a:tc>
                <a:extLst>
                  <a:ext uri="{0D108BD9-81ED-4DB2-BD59-A6C34878D82A}">
                    <a16:rowId xmlns:a16="http://schemas.microsoft.com/office/drawing/2014/main" val="1656305861"/>
                  </a:ext>
                </a:extLst>
              </a:tr>
              <a:tr h="274320">
                <a:tc>
                  <a:txBody>
                    <a:bodyPr/>
                    <a:lstStyle/>
                    <a:p>
                      <a:r>
                        <a:rPr lang="en-ZA" sz="1800" dirty="0"/>
                        <a:t>EC</a:t>
                      </a:r>
                    </a:p>
                  </a:txBody>
                  <a:tcPr/>
                </a:tc>
                <a:tc>
                  <a:txBody>
                    <a:bodyPr/>
                    <a:lstStyle/>
                    <a:p>
                      <a:r>
                        <a:rPr lang="en-ZA" sz="1800"/>
                        <a:t>50.6</a:t>
                      </a:r>
                    </a:p>
                  </a:txBody>
                  <a:tcPr/>
                </a:tc>
                <a:extLst>
                  <a:ext uri="{0D108BD9-81ED-4DB2-BD59-A6C34878D82A}">
                    <a16:rowId xmlns:a16="http://schemas.microsoft.com/office/drawing/2014/main" val="2743093816"/>
                  </a:ext>
                </a:extLst>
              </a:tr>
              <a:tr h="274320">
                <a:tc>
                  <a:txBody>
                    <a:bodyPr/>
                    <a:lstStyle/>
                    <a:p>
                      <a:r>
                        <a:rPr lang="en-ZA" sz="1800" dirty="0"/>
                        <a:t>FS</a:t>
                      </a:r>
                    </a:p>
                  </a:txBody>
                  <a:tcPr/>
                </a:tc>
                <a:tc>
                  <a:txBody>
                    <a:bodyPr/>
                    <a:lstStyle/>
                    <a:p>
                      <a:r>
                        <a:rPr lang="en-ZA" sz="1800"/>
                        <a:t>59.5</a:t>
                      </a:r>
                    </a:p>
                  </a:txBody>
                  <a:tcPr/>
                </a:tc>
                <a:extLst>
                  <a:ext uri="{0D108BD9-81ED-4DB2-BD59-A6C34878D82A}">
                    <a16:rowId xmlns:a16="http://schemas.microsoft.com/office/drawing/2014/main" val="3130301614"/>
                  </a:ext>
                </a:extLst>
              </a:tr>
              <a:tr h="274320">
                <a:tc>
                  <a:txBody>
                    <a:bodyPr/>
                    <a:lstStyle/>
                    <a:p>
                      <a:r>
                        <a:rPr lang="en-ZA" sz="1800"/>
                        <a:t>GP</a:t>
                      </a:r>
                    </a:p>
                  </a:txBody>
                  <a:tcPr/>
                </a:tc>
                <a:tc>
                  <a:txBody>
                    <a:bodyPr/>
                    <a:lstStyle/>
                    <a:p>
                      <a:r>
                        <a:rPr lang="en-ZA" sz="1800" dirty="0"/>
                        <a:t>49.2</a:t>
                      </a:r>
                    </a:p>
                  </a:txBody>
                  <a:tcPr/>
                </a:tc>
                <a:extLst>
                  <a:ext uri="{0D108BD9-81ED-4DB2-BD59-A6C34878D82A}">
                    <a16:rowId xmlns:a16="http://schemas.microsoft.com/office/drawing/2014/main" val="2342793125"/>
                  </a:ext>
                </a:extLst>
              </a:tr>
              <a:tr h="274320">
                <a:tc>
                  <a:txBody>
                    <a:bodyPr/>
                    <a:lstStyle/>
                    <a:p>
                      <a:r>
                        <a:rPr lang="en-ZA" sz="1800" dirty="0"/>
                        <a:t>KZN</a:t>
                      </a:r>
                    </a:p>
                  </a:txBody>
                  <a:tcPr/>
                </a:tc>
                <a:tc>
                  <a:txBody>
                    <a:bodyPr/>
                    <a:lstStyle/>
                    <a:p>
                      <a:r>
                        <a:rPr lang="en-ZA" sz="1800"/>
                        <a:t>60.5</a:t>
                      </a:r>
                    </a:p>
                  </a:txBody>
                  <a:tcPr/>
                </a:tc>
                <a:extLst>
                  <a:ext uri="{0D108BD9-81ED-4DB2-BD59-A6C34878D82A}">
                    <a16:rowId xmlns:a16="http://schemas.microsoft.com/office/drawing/2014/main" val="480324539"/>
                  </a:ext>
                </a:extLst>
              </a:tr>
              <a:tr h="274320">
                <a:tc>
                  <a:txBody>
                    <a:bodyPr/>
                    <a:lstStyle/>
                    <a:p>
                      <a:r>
                        <a:rPr lang="en-ZA" sz="1800" dirty="0"/>
                        <a:t>MP</a:t>
                      </a:r>
                    </a:p>
                  </a:txBody>
                  <a:tcPr/>
                </a:tc>
                <a:tc>
                  <a:txBody>
                    <a:bodyPr/>
                    <a:lstStyle/>
                    <a:p>
                      <a:r>
                        <a:rPr lang="en-ZA" sz="1800"/>
                        <a:t>54.9</a:t>
                      </a:r>
                    </a:p>
                  </a:txBody>
                  <a:tcPr/>
                </a:tc>
                <a:extLst>
                  <a:ext uri="{0D108BD9-81ED-4DB2-BD59-A6C34878D82A}">
                    <a16:rowId xmlns:a16="http://schemas.microsoft.com/office/drawing/2014/main" val="3602668418"/>
                  </a:ext>
                </a:extLst>
              </a:tr>
              <a:tr h="274320">
                <a:tc>
                  <a:txBody>
                    <a:bodyPr/>
                    <a:lstStyle/>
                    <a:p>
                      <a:r>
                        <a:rPr lang="en-ZA" sz="1800" dirty="0"/>
                        <a:t>LP</a:t>
                      </a:r>
                    </a:p>
                  </a:txBody>
                  <a:tcPr/>
                </a:tc>
                <a:tc>
                  <a:txBody>
                    <a:bodyPr/>
                    <a:lstStyle/>
                    <a:p>
                      <a:r>
                        <a:rPr lang="en-ZA" sz="1800" dirty="0"/>
                        <a:t>57.7</a:t>
                      </a:r>
                    </a:p>
                  </a:txBody>
                  <a:tcPr/>
                </a:tc>
                <a:extLst>
                  <a:ext uri="{0D108BD9-81ED-4DB2-BD59-A6C34878D82A}">
                    <a16:rowId xmlns:a16="http://schemas.microsoft.com/office/drawing/2014/main" val="3604355653"/>
                  </a:ext>
                </a:extLst>
              </a:tr>
              <a:tr h="274320">
                <a:tc>
                  <a:txBody>
                    <a:bodyPr/>
                    <a:lstStyle/>
                    <a:p>
                      <a:r>
                        <a:rPr lang="en-ZA" sz="1800" dirty="0"/>
                        <a:t>NC</a:t>
                      </a:r>
                    </a:p>
                  </a:txBody>
                  <a:tcPr/>
                </a:tc>
                <a:tc>
                  <a:txBody>
                    <a:bodyPr/>
                    <a:lstStyle/>
                    <a:p>
                      <a:r>
                        <a:rPr lang="en-ZA" sz="1800"/>
                        <a:t>49.0</a:t>
                      </a:r>
                    </a:p>
                  </a:txBody>
                  <a:tcPr/>
                </a:tc>
                <a:extLst>
                  <a:ext uri="{0D108BD9-81ED-4DB2-BD59-A6C34878D82A}">
                    <a16:rowId xmlns:a16="http://schemas.microsoft.com/office/drawing/2014/main" val="2566602367"/>
                  </a:ext>
                </a:extLst>
              </a:tr>
              <a:tr h="274320">
                <a:tc>
                  <a:txBody>
                    <a:bodyPr/>
                    <a:lstStyle/>
                    <a:p>
                      <a:r>
                        <a:rPr lang="en-ZA" sz="1800"/>
                        <a:t>NW</a:t>
                      </a:r>
                    </a:p>
                  </a:txBody>
                  <a:tcPr/>
                </a:tc>
                <a:tc>
                  <a:txBody>
                    <a:bodyPr/>
                    <a:lstStyle/>
                    <a:p>
                      <a:r>
                        <a:rPr lang="en-ZA" sz="1800" dirty="0"/>
                        <a:t>55.6</a:t>
                      </a:r>
                    </a:p>
                  </a:txBody>
                  <a:tcPr/>
                </a:tc>
                <a:extLst>
                  <a:ext uri="{0D108BD9-81ED-4DB2-BD59-A6C34878D82A}">
                    <a16:rowId xmlns:a16="http://schemas.microsoft.com/office/drawing/2014/main" val="1824950498"/>
                  </a:ext>
                </a:extLst>
              </a:tr>
              <a:tr h="274320">
                <a:tc>
                  <a:txBody>
                    <a:bodyPr/>
                    <a:lstStyle/>
                    <a:p>
                      <a:r>
                        <a:rPr lang="en-ZA" sz="1800">
                          <a:solidFill>
                            <a:srgbClr val="00B050"/>
                          </a:solidFill>
                        </a:rPr>
                        <a:t>WC</a:t>
                      </a:r>
                    </a:p>
                  </a:txBody>
                  <a:tcPr/>
                </a:tc>
                <a:tc>
                  <a:txBody>
                    <a:bodyPr/>
                    <a:lstStyle/>
                    <a:p>
                      <a:r>
                        <a:rPr lang="en-ZA" sz="1800" dirty="0">
                          <a:solidFill>
                            <a:srgbClr val="00B050"/>
                          </a:solidFill>
                        </a:rPr>
                        <a:t>27.6</a:t>
                      </a:r>
                    </a:p>
                  </a:txBody>
                  <a:tcPr/>
                </a:tc>
                <a:extLst>
                  <a:ext uri="{0D108BD9-81ED-4DB2-BD59-A6C34878D82A}">
                    <a16:rowId xmlns:a16="http://schemas.microsoft.com/office/drawing/2014/main" val="2556222617"/>
                  </a:ext>
                </a:extLst>
              </a:tr>
              <a:tr h="274320">
                <a:tc>
                  <a:txBody>
                    <a:bodyPr/>
                    <a:lstStyle/>
                    <a:p>
                      <a:r>
                        <a:rPr lang="en-ZA" sz="1800" b="1"/>
                        <a:t>National</a:t>
                      </a:r>
                    </a:p>
                  </a:txBody>
                  <a:tcPr/>
                </a:tc>
                <a:tc>
                  <a:txBody>
                    <a:bodyPr/>
                    <a:lstStyle/>
                    <a:p>
                      <a:r>
                        <a:rPr lang="en-ZA" sz="1800" b="1" dirty="0"/>
                        <a:t>47.4</a:t>
                      </a:r>
                    </a:p>
                  </a:txBody>
                  <a:tcPr/>
                </a:tc>
                <a:extLst>
                  <a:ext uri="{0D108BD9-81ED-4DB2-BD59-A6C34878D82A}">
                    <a16:rowId xmlns:a16="http://schemas.microsoft.com/office/drawing/2014/main" val="1801656752"/>
                  </a:ext>
                </a:extLst>
              </a:tr>
            </a:tbl>
          </a:graphicData>
        </a:graphic>
      </p:graphicFrame>
      <p:sp>
        <p:nvSpPr>
          <p:cNvPr id="4" name="TextBox 3">
            <a:extLst>
              <a:ext uri="{FF2B5EF4-FFF2-40B4-BE49-F238E27FC236}">
                <a16:creationId xmlns:a16="http://schemas.microsoft.com/office/drawing/2014/main" id="{86DCC846-480D-A86B-9308-932C9C2B00EC}"/>
              </a:ext>
            </a:extLst>
          </p:cNvPr>
          <p:cNvSpPr txBox="1"/>
          <p:nvPr/>
        </p:nvSpPr>
        <p:spPr>
          <a:xfrm>
            <a:off x="9055321" y="4666773"/>
            <a:ext cx="2997550" cy="1754326"/>
          </a:xfrm>
          <a:prstGeom prst="rect">
            <a:avLst/>
          </a:prstGeom>
          <a:noFill/>
        </p:spPr>
        <p:txBody>
          <a:bodyPr wrap="square" rtlCol="0">
            <a:spAutoFit/>
          </a:bodyPr>
          <a:lstStyle/>
          <a:p>
            <a:r>
              <a:rPr lang="en-US" dirty="0"/>
              <a:t>The high levels of NRW, including physical losses, in GP and KZN are one of the reasons for water supply disruptions that have been experienced there</a:t>
            </a:r>
          </a:p>
        </p:txBody>
      </p:sp>
    </p:spTree>
    <p:extLst>
      <p:ext uri="{BB962C8B-B14F-4D97-AF65-F5344CB8AC3E}">
        <p14:creationId xmlns:p14="http://schemas.microsoft.com/office/powerpoint/2010/main" val="127101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741454-9BF6-F508-F671-B6F730B8F035}"/>
              </a:ext>
            </a:extLst>
          </p:cNvPr>
          <p:cNvSpPr txBox="1">
            <a:spLocks/>
          </p:cNvSpPr>
          <p:nvPr/>
        </p:nvSpPr>
        <p:spPr>
          <a:xfrm>
            <a:off x="139129" y="4146"/>
            <a:ext cx="11829219" cy="516507"/>
          </a:xfrm>
          <a:prstGeom prst="rect">
            <a:avLst/>
          </a:prstGeom>
          <a:solidFill>
            <a:schemeClr val="bg1">
              <a:lumMod val="85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GB" sz="2000" b="1" dirty="0"/>
              <a:t>2023 No Drop: average litres per capita per day (l/c/d) water consumption per WSA</a:t>
            </a:r>
            <a:endParaRPr lang="en-ZA" sz="2000" b="1" dirty="0"/>
          </a:p>
        </p:txBody>
      </p:sp>
      <p:sp>
        <p:nvSpPr>
          <p:cNvPr id="4" name="Title 2">
            <a:extLst>
              <a:ext uri="{FF2B5EF4-FFF2-40B4-BE49-F238E27FC236}">
                <a16:creationId xmlns:a16="http://schemas.microsoft.com/office/drawing/2014/main" id="{688FABA5-42E7-173B-7812-FB5068BA857B}"/>
              </a:ext>
            </a:extLst>
          </p:cNvPr>
          <p:cNvSpPr txBox="1">
            <a:spLocks/>
          </p:cNvSpPr>
          <p:nvPr/>
        </p:nvSpPr>
        <p:spPr>
          <a:xfrm>
            <a:off x="628650" y="143453"/>
            <a:ext cx="7886700" cy="8001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endParaRPr lang="en-GB" dirty="0"/>
          </a:p>
        </p:txBody>
      </p:sp>
      <p:pic>
        <p:nvPicPr>
          <p:cNvPr id="7" name="Picture 5">
            <a:extLst>
              <a:ext uri="{FF2B5EF4-FFF2-40B4-BE49-F238E27FC236}">
                <a16:creationId xmlns:a16="http://schemas.microsoft.com/office/drawing/2014/main" id="{F08BCC70-A59E-8FFD-C5F2-2824537D7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542425"/>
            <a:ext cx="8926869" cy="63075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44237C23-0466-951C-ADF2-B40C37650E93}"/>
              </a:ext>
            </a:extLst>
          </p:cNvPr>
          <p:cNvGraphicFramePr>
            <a:graphicFrameLocks noGrp="1"/>
          </p:cNvGraphicFramePr>
          <p:nvPr>
            <p:extLst>
              <p:ext uri="{D42A27DB-BD31-4B8C-83A1-F6EECF244321}">
                <p14:modId xmlns:p14="http://schemas.microsoft.com/office/powerpoint/2010/main" val="1997187326"/>
              </p:ext>
            </p:extLst>
          </p:nvPr>
        </p:nvGraphicFramePr>
        <p:xfrm>
          <a:off x="9130472" y="626435"/>
          <a:ext cx="2432878" cy="3688080"/>
        </p:xfrm>
        <a:graphic>
          <a:graphicData uri="http://schemas.openxmlformats.org/drawingml/2006/table">
            <a:tbl>
              <a:tblPr firstRow="1" bandRow="1">
                <a:tableStyleId>{5C22544A-7EE6-4342-B048-85BDC9FD1C3A}</a:tableStyleId>
              </a:tblPr>
              <a:tblGrid>
                <a:gridCol w="1216439">
                  <a:extLst>
                    <a:ext uri="{9D8B030D-6E8A-4147-A177-3AD203B41FA5}">
                      <a16:colId xmlns:a16="http://schemas.microsoft.com/office/drawing/2014/main" val="3875681074"/>
                    </a:ext>
                  </a:extLst>
                </a:gridCol>
                <a:gridCol w="1216439">
                  <a:extLst>
                    <a:ext uri="{9D8B030D-6E8A-4147-A177-3AD203B41FA5}">
                      <a16:colId xmlns:a16="http://schemas.microsoft.com/office/drawing/2014/main" val="3374721005"/>
                    </a:ext>
                  </a:extLst>
                </a:gridCol>
              </a:tblGrid>
              <a:tr h="0">
                <a:tc>
                  <a:txBody>
                    <a:bodyPr/>
                    <a:lstStyle/>
                    <a:p>
                      <a:r>
                        <a:rPr lang="en-ZA" sz="1600" dirty="0"/>
                        <a:t>Province</a:t>
                      </a:r>
                    </a:p>
                  </a:txBody>
                  <a:tcPr/>
                </a:tc>
                <a:tc>
                  <a:txBody>
                    <a:bodyPr/>
                    <a:lstStyle/>
                    <a:p>
                      <a:r>
                        <a:rPr lang="en-ZA" sz="1600" dirty="0"/>
                        <a:t>l/c/d</a:t>
                      </a:r>
                    </a:p>
                  </a:txBody>
                  <a:tcPr/>
                </a:tc>
                <a:extLst>
                  <a:ext uri="{0D108BD9-81ED-4DB2-BD59-A6C34878D82A}">
                    <a16:rowId xmlns:a16="http://schemas.microsoft.com/office/drawing/2014/main" val="1656305861"/>
                  </a:ext>
                </a:extLst>
              </a:tr>
              <a:tr h="274320">
                <a:tc>
                  <a:txBody>
                    <a:bodyPr/>
                    <a:lstStyle/>
                    <a:p>
                      <a:r>
                        <a:rPr lang="en-ZA" sz="1600" dirty="0"/>
                        <a:t>EC</a:t>
                      </a:r>
                    </a:p>
                  </a:txBody>
                  <a:tcPr/>
                </a:tc>
                <a:tc>
                  <a:txBody>
                    <a:bodyPr/>
                    <a:lstStyle/>
                    <a:p>
                      <a:r>
                        <a:rPr lang="en-ZA" sz="1600" dirty="0"/>
                        <a:t>180</a:t>
                      </a:r>
                    </a:p>
                  </a:txBody>
                  <a:tcPr/>
                </a:tc>
                <a:extLst>
                  <a:ext uri="{0D108BD9-81ED-4DB2-BD59-A6C34878D82A}">
                    <a16:rowId xmlns:a16="http://schemas.microsoft.com/office/drawing/2014/main" val="2743093816"/>
                  </a:ext>
                </a:extLst>
              </a:tr>
              <a:tr h="274320">
                <a:tc>
                  <a:txBody>
                    <a:bodyPr/>
                    <a:lstStyle/>
                    <a:p>
                      <a:r>
                        <a:rPr lang="en-ZA" sz="1600" dirty="0"/>
                        <a:t>FS</a:t>
                      </a:r>
                    </a:p>
                  </a:txBody>
                  <a:tcPr/>
                </a:tc>
                <a:tc>
                  <a:txBody>
                    <a:bodyPr/>
                    <a:lstStyle/>
                    <a:p>
                      <a:r>
                        <a:rPr lang="en-ZA" sz="1600" dirty="0"/>
                        <a:t>196</a:t>
                      </a:r>
                    </a:p>
                  </a:txBody>
                  <a:tcPr/>
                </a:tc>
                <a:extLst>
                  <a:ext uri="{0D108BD9-81ED-4DB2-BD59-A6C34878D82A}">
                    <a16:rowId xmlns:a16="http://schemas.microsoft.com/office/drawing/2014/main" val="3130301614"/>
                  </a:ext>
                </a:extLst>
              </a:tr>
              <a:tr h="274320">
                <a:tc>
                  <a:txBody>
                    <a:bodyPr/>
                    <a:lstStyle/>
                    <a:p>
                      <a:r>
                        <a:rPr lang="en-ZA" sz="1600" b="1" dirty="0">
                          <a:solidFill>
                            <a:srgbClr val="FF0000"/>
                          </a:solidFill>
                        </a:rPr>
                        <a:t>GP</a:t>
                      </a:r>
                    </a:p>
                  </a:txBody>
                  <a:tcPr/>
                </a:tc>
                <a:tc>
                  <a:txBody>
                    <a:bodyPr/>
                    <a:lstStyle/>
                    <a:p>
                      <a:r>
                        <a:rPr lang="en-ZA" sz="1600" b="1" dirty="0">
                          <a:solidFill>
                            <a:srgbClr val="FF0000"/>
                          </a:solidFill>
                        </a:rPr>
                        <a:t>279</a:t>
                      </a:r>
                    </a:p>
                  </a:txBody>
                  <a:tcPr/>
                </a:tc>
                <a:extLst>
                  <a:ext uri="{0D108BD9-81ED-4DB2-BD59-A6C34878D82A}">
                    <a16:rowId xmlns:a16="http://schemas.microsoft.com/office/drawing/2014/main" val="2342793125"/>
                  </a:ext>
                </a:extLst>
              </a:tr>
              <a:tr h="274320">
                <a:tc>
                  <a:txBody>
                    <a:bodyPr/>
                    <a:lstStyle/>
                    <a:p>
                      <a:r>
                        <a:rPr lang="en-ZA" sz="1600" dirty="0"/>
                        <a:t>KZN</a:t>
                      </a:r>
                    </a:p>
                  </a:txBody>
                  <a:tcPr/>
                </a:tc>
                <a:tc>
                  <a:txBody>
                    <a:bodyPr/>
                    <a:lstStyle/>
                    <a:p>
                      <a:r>
                        <a:rPr lang="en-ZA" sz="1600" dirty="0"/>
                        <a:t>187</a:t>
                      </a:r>
                    </a:p>
                  </a:txBody>
                  <a:tcPr/>
                </a:tc>
                <a:extLst>
                  <a:ext uri="{0D108BD9-81ED-4DB2-BD59-A6C34878D82A}">
                    <a16:rowId xmlns:a16="http://schemas.microsoft.com/office/drawing/2014/main" val="480324539"/>
                  </a:ext>
                </a:extLst>
              </a:tr>
              <a:tr h="274320">
                <a:tc>
                  <a:txBody>
                    <a:bodyPr/>
                    <a:lstStyle/>
                    <a:p>
                      <a:r>
                        <a:rPr lang="en-ZA" sz="1600" dirty="0"/>
                        <a:t>MP</a:t>
                      </a:r>
                    </a:p>
                  </a:txBody>
                  <a:tcPr/>
                </a:tc>
                <a:tc>
                  <a:txBody>
                    <a:bodyPr/>
                    <a:lstStyle/>
                    <a:p>
                      <a:r>
                        <a:rPr lang="en-ZA" sz="1600" dirty="0"/>
                        <a:t>179</a:t>
                      </a:r>
                    </a:p>
                  </a:txBody>
                  <a:tcPr/>
                </a:tc>
                <a:extLst>
                  <a:ext uri="{0D108BD9-81ED-4DB2-BD59-A6C34878D82A}">
                    <a16:rowId xmlns:a16="http://schemas.microsoft.com/office/drawing/2014/main" val="3602668418"/>
                  </a:ext>
                </a:extLst>
              </a:tr>
              <a:tr h="274320">
                <a:tc>
                  <a:txBody>
                    <a:bodyPr/>
                    <a:lstStyle/>
                    <a:p>
                      <a:r>
                        <a:rPr lang="en-ZA" sz="1600" dirty="0"/>
                        <a:t>LP</a:t>
                      </a:r>
                    </a:p>
                  </a:txBody>
                  <a:tcPr/>
                </a:tc>
                <a:tc>
                  <a:txBody>
                    <a:bodyPr/>
                    <a:lstStyle/>
                    <a:p>
                      <a:r>
                        <a:rPr lang="en-ZA" sz="1600" dirty="0"/>
                        <a:t>197</a:t>
                      </a:r>
                    </a:p>
                  </a:txBody>
                  <a:tcPr/>
                </a:tc>
                <a:extLst>
                  <a:ext uri="{0D108BD9-81ED-4DB2-BD59-A6C34878D82A}">
                    <a16:rowId xmlns:a16="http://schemas.microsoft.com/office/drawing/2014/main" val="3604355653"/>
                  </a:ext>
                </a:extLst>
              </a:tr>
              <a:tr h="274320">
                <a:tc>
                  <a:txBody>
                    <a:bodyPr/>
                    <a:lstStyle/>
                    <a:p>
                      <a:r>
                        <a:rPr lang="en-ZA" sz="1600" dirty="0"/>
                        <a:t>NC</a:t>
                      </a:r>
                    </a:p>
                  </a:txBody>
                  <a:tcPr/>
                </a:tc>
                <a:tc>
                  <a:txBody>
                    <a:bodyPr/>
                    <a:lstStyle/>
                    <a:p>
                      <a:r>
                        <a:rPr lang="en-ZA" sz="1600" dirty="0"/>
                        <a:t>193</a:t>
                      </a:r>
                    </a:p>
                  </a:txBody>
                  <a:tcPr/>
                </a:tc>
                <a:extLst>
                  <a:ext uri="{0D108BD9-81ED-4DB2-BD59-A6C34878D82A}">
                    <a16:rowId xmlns:a16="http://schemas.microsoft.com/office/drawing/2014/main" val="2566602367"/>
                  </a:ext>
                </a:extLst>
              </a:tr>
              <a:tr h="274320">
                <a:tc>
                  <a:txBody>
                    <a:bodyPr/>
                    <a:lstStyle/>
                    <a:p>
                      <a:r>
                        <a:rPr lang="en-ZA" sz="1600" dirty="0"/>
                        <a:t>NW</a:t>
                      </a:r>
                    </a:p>
                  </a:txBody>
                  <a:tcPr/>
                </a:tc>
                <a:tc>
                  <a:txBody>
                    <a:bodyPr/>
                    <a:lstStyle/>
                    <a:p>
                      <a:r>
                        <a:rPr lang="en-ZA" sz="1600" dirty="0"/>
                        <a:t>167</a:t>
                      </a:r>
                    </a:p>
                  </a:txBody>
                  <a:tcPr/>
                </a:tc>
                <a:extLst>
                  <a:ext uri="{0D108BD9-81ED-4DB2-BD59-A6C34878D82A}">
                    <a16:rowId xmlns:a16="http://schemas.microsoft.com/office/drawing/2014/main" val="1824950498"/>
                  </a:ext>
                </a:extLst>
              </a:tr>
              <a:tr h="274320">
                <a:tc>
                  <a:txBody>
                    <a:bodyPr/>
                    <a:lstStyle/>
                    <a:p>
                      <a:r>
                        <a:rPr lang="en-ZA" sz="1600" b="1" dirty="0">
                          <a:solidFill>
                            <a:srgbClr val="00B050"/>
                          </a:solidFill>
                        </a:rPr>
                        <a:t>WC</a:t>
                      </a:r>
                    </a:p>
                  </a:txBody>
                  <a:tcPr/>
                </a:tc>
                <a:tc>
                  <a:txBody>
                    <a:bodyPr/>
                    <a:lstStyle/>
                    <a:p>
                      <a:r>
                        <a:rPr lang="en-ZA" sz="1600" b="1" dirty="0">
                          <a:solidFill>
                            <a:srgbClr val="00B050"/>
                          </a:solidFill>
                        </a:rPr>
                        <a:t>164</a:t>
                      </a:r>
                    </a:p>
                  </a:txBody>
                  <a:tcPr/>
                </a:tc>
                <a:extLst>
                  <a:ext uri="{0D108BD9-81ED-4DB2-BD59-A6C34878D82A}">
                    <a16:rowId xmlns:a16="http://schemas.microsoft.com/office/drawing/2014/main" val="2556222617"/>
                  </a:ext>
                </a:extLst>
              </a:tr>
              <a:tr h="274320">
                <a:tc>
                  <a:txBody>
                    <a:bodyPr/>
                    <a:lstStyle/>
                    <a:p>
                      <a:r>
                        <a:rPr lang="en-ZA" sz="1600" b="1" dirty="0"/>
                        <a:t>National</a:t>
                      </a:r>
                    </a:p>
                  </a:txBody>
                  <a:tcPr/>
                </a:tc>
                <a:tc>
                  <a:txBody>
                    <a:bodyPr/>
                    <a:lstStyle/>
                    <a:p>
                      <a:r>
                        <a:rPr lang="en-ZA" sz="1600" b="1" dirty="0"/>
                        <a:t>218</a:t>
                      </a:r>
                    </a:p>
                  </a:txBody>
                  <a:tcPr/>
                </a:tc>
                <a:extLst>
                  <a:ext uri="{0D108BD9-81ED-4DB2-BD59-A6C34878D82A}">
                    <a16:rowId xmlns:a16="http://schemas.microsoft.com/office/drawing/2014/main" val="1801656752"/>
                  </a:ext>
                </a:extLst>
              </a:tr>
            </a:tbl>
          </a:graphicData>
        </a:graphic>
      </p:graphicFrame>
      <p:sp>
        <p:nvSpPr>
          <p:cNvPr id="5" name="TextBox 4">
            <a:extLst>
              <a:ext uri="{FF2B5EF4-FFF2-40B4-BE49-F238E27FC236}">
                <a16:creationId xmlns:a16="http://schemas.microsoft.com/office/drawing/2014/main" id="{EC471EF5-9A04-5B20-F44A-1C332762A99F}"/>
              </a:ext>
            </a:extLst>
          </p:cNvPr>
          <p:cNvSpPr txBox="1"/>
          <p:nvPr/>
        </p:nvSpPr>
        <p:spPr>
          <a:xfrm>
            <a:off x="7461372" y="4487235"/>
            <a:ext cx="4615834" cy="2308324"/>
          </a:xfrm>
          <a:prstGeom prst="rect">
            <a:avLst/>
          </a:prstGeom>
          <a:solidFill>
            <a:schemeClr val="bg1"/>
          </a:solidFill>
        </p:spPr>
        <p:txBody>
          <a:bodyPr wrap="square" rtlCol="0">
            <a:spAutoFit/>
          </a:bodyPr>
          <a:lstStyle/>
          <a:p>
            <a:pPr marL="174625" indent="-174625">
              <a:buFont typeface="Arial" panose="020B0604020202020204" pitchFamily="34" charset="0"/>
              <a:buChar char="•"/>
            </a:pPr>
            <a:r>
              <a:rPr lang="en-US" sz="1600" dirty="0"/>
              <a:t>The high level of consumption in Gauteng is one of the reasons why the demand for treated water in Gauteng is occasionally exceeding the available supply</a:t>
            </a:r>
          </a:p>
          <a:p>
            <a:pPr marL="174625" indent="-174625">
              <a:buFont typeface="Arial" panose="020B0604020202020204" pitchFamily="34" charset="0"/>
              <a:buChar char="•"/>
            </a:pPr>
            <a:r>
              <a:rPr lang="en-US" sz="1600" dirty="0"/>
              <a:t>The low NRW and low average level of consumption in Western Cape may be partly a result of the effective water conservation and demand management programme implemented by the City of Cape Town to avoid Day Zero</a:t>
            </a:r>
          </a:p>
        </p:txBody>
      </p:sp>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a:xfrm>
            <a:off x="3001120" y="6488729"/>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5284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7FCB0E-A6F3-9B2C-2D9D-F9977923136E}"/>
              </a:ext>
            </a:extLst>
          </p:cNvPr>
          <p:cNvSpPr txBox="1">
            <a:spLocks/>
          </p:cNvSpPr>
          <p:nvPr/>
        </p:nvSpPr>
        <p:spPr>
          <a:xfrm>
            <a:off x="9262894" y="6356350"/>
            <a:ext cx="2844800" cy="365125"/>
          </a:xfrm>
          <a:prstGeom prst="rect">
            <a:avLst/>
          </a:prstGeom>
        </p:spPr>
        <p:txBody>
          <a:bodyPr vert="horz" wrap="square" lIns="91440" tIns="45720" rIns="91440" bIns="45720" numCol="1" anchor="t" anchorCtr="0" compatLnSpc="1">
            <a:prstTxWarp prst="textNoShape">
              <a:avLst/>
            </a:prstTxWarp>
          </a:bodyPr>
          <a:lstStyle>
            <a:defPPr>
              <a:defRPr lang="en-VI"/>
            </a:defPPr>
            <a:lvl1pPr marL="0" algn="l" defTabSz="914400" rtl="0" eaLnBrk="1" latinLnBrk="0" hangingPunct="1">
              <a:defRPr sz="1350" kern="1200">
                <a:solidFill>
                  <a:schemeClr val="tx1"/>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A353EDE0-7BCA-4CDF-9A43-1C4B031A103C}" type="slidenum">
              <a:rPr lang="en-US" smtClean="0"/>
              <a:pPr algn="r">
                <a:defRPr/>
              </a:pPr>
              <a:t>29</a:t>
            </a:fld>
            <a:endParaRPr lang="en-US" dirty="0"/>
          </a:p>
        </p:txBody>
      </p:sp>
      <p:sp>
        <p:nvSpPr>
          <p:cNvPr id="5" name="TextBox 4">
            <a:extLst>
              <a:ext uri="{FF2B5EF4-FFF2-40B4-BE49-F238E27FC236}">
                <a16:creationId xmlns:a16="http://schemas.microsoft.com/office/drawing/2014/main" id="{3BB42CFC-C841-3427-6294-6279F822B3F9}"/>
              </a:ext>
            </a:extLst>
          </p:cNvPr>
          <p:cNvSpPr txBox="1"/>
          <p:nvPr/>
        </p:nvSpPr>
        <p:spPr>
          <a:xfrm>
            <a:off x="580446" y="2096048"/>
            <a:ext cx="5515553" cy="954107"/>
          </a:xfrm>
          <a:prstGeom prst="rect">
            <a:avLst/>
          </a:prstGeom>
          <a:noFill/>
        </p:spPr>
        <p:txBody>
          <a:bodyPr wrap="square">
            <a:spAutoFit/>
          </a:bodyPr>
          <a:lstStyle/>
          <a:p>
            <a:r>
              <a:rPr lang="en-US" sz="2800" b="1" dirty="0">
                <a:solidFill>
                  <a:srgbClr val="1F497D">
                    <a:lumMod val="75000"/>
                  </a:srgbClr>
                </a:solidFill>
                <a:latin typeface="Georgia Pro Light" panose="02040302050405020303" pitchFamily="18" charset="0"/>
                <a:ea typeface="ＭＳ Ｐゴシック" panose="020B0600070205080204" pitchFamily="34" charset="-128"/>
              </a:rPr>
              <a:t>2023 Green Drop Progress Assessment Report </a:t>
            </a:r>
            <a:endParaRPr lang="en-ZA" sz="2800" dirty="0"/>
          </a:p>
        </p:txBody>
      </p:sp>
      <p:sp>
        <p:nvSpPr>
          <p:cNvPr id="6" name="TextBox 5">
            <a:extLst>
              <a:ext uri="{FF2B5EF4-FFF2-40B4-BE49-F238E27FC236}">
                <a16:creationId xmlns:a16="http://schemas.microsoft.com/office/drawing/2014/main" id="{BF412F75-781B-4197-3B98-496C9FC847E7}"/>
              </a:ext>
            </a:extLst>
          </p:cNvPr>
          <p:cNvSpPr txBox="1"/>
          <p:nvPr/>
        </p:nvSpPr>
        <p:spPr>
          <a:xfrm>
            <a:off x="1070788" y="3807845"/>
            <a:ext cx="4286250" cy="384721"/>
          </a:xfrm>
          <a:prstGeom prst="rect">
            <a:avLst/>
          </a:prstGeom>
          <a:noFill/>
          <a:ln>
            <a:solidFill>
              <a:schemeClr val="accent1"/>
            </a:solidFill>
          </a:ln>
        </p:spPr>
        <p:txBody>
          <a:bodyPr wrap="square" rtlCol="0">
            <a:spAutoFit/>
          </a:bodyPr>
          <a:lstStyle/>
          <a:p>
            <a:r>
              <a:rPr lang="en-ZA" sz="1900" b="1" dirty="0">
                <a:solidFill>
                  <a:schemeClr val="tx2">
                    <a:lumMod val="75000"/>
                  </a:schemeClr>
                </a:solidFill>
              </a:rPr>
              <a:t>Audit year: 1 Jul 2021- 30 Jun 2022</a:t>
            </a:r>
          </a:p>
        </p:txBody>
      </p:sp>
      <p:pic>
        <p:nvPicPr>
          <p:cNvPr id="7" name="Picture 6">
            <a:extLst>
              <a:ext uri="{FF2B5EF4-FFF2-40B4-BE49-F238E27FC236}">
                <a16:creationId xmlns:a16="http://schemas.microsoft.com/office/drawing/2014/main" id="{5A46EC27-D919-2DF2-AA9E-F6E43F591876}"/>
              </a:ext>
            </a:extLst>
          </p:cNvPr>
          <p:cNvPicPr>
            <a:picLocks noChangeAspect="1"/>
          </p:cNvPicPr>
          <p:nvPr/>
        </p:nvPicPr>
        <p:blipFill>
          <a:blip r:embed="rId2"/>
          <a:stretch>
            <a:fillRect/>
          </a:stretch>
        </p:blipFill>
        <p:spPr>
          <a:xfrm>
            <a:off x="6921704" y="318334"/>
            <a:ext cx="4526737" cy="6403141"/>
          </a:xfrm>
          <a:prstGeom prst="rect">
            <a:avLst/>
          </a:prstGeom>
        </p:spPr>
      </p:pic>
      <p:sp>
        <p:nvSpPr>
          <p:cNvPr id="2" name="TextBox 1">
            <a:extLst>
              <a:ext uri="{FF2B5EF4-FFF2-40B4-BE49-F238E27FC236}">
                <a16:creationId xmlns:a16="http://schemas.microsoft.com/office/drawing/2014/main" id="{A9AD3BD6-DC1E-5A84-43B0-297D0DC6946B}"/>
              </a:ext>
            </a:extLst>
          </p:cNvPr>
          <p:cNvSpPr txBox="1"/>
          <p:nvPr/>
        </p:nvSpPr>
        <p:spPr>
          <a:xfrm>
            <a:off x="347472" y="5577840"/>
            <a:ext cx="5748528" cy="369332"/>
          </a:xfrm>
          <a:prstGeom prst="rect">
            <a:avLst/>
          </a:prstGeom>
          <a:noFill/>
        </p:spPr>
        <p:txBody>
          <a:bodyPr wrap="square" rtlCol="0">
            <a:spAutoFit/>
          </a:bodyPr>
          <a:lstStyle/>
          <a:p>
            <a:r>
              <a:rPr lang="en-ZA" dirty="0"/>
              <a:t>The Report is available for download from </a:t>
            </a:r>
            <a:r>
              <a:rPr lang="en-ZA" dirty="0">
                <a:hlinkClick r:id="rId3"/>
              </a:rPr>
              <a:t>www.dws.gov.za</a:t>
            </a:r>
            <a:r>
              <a:rPr lang="en-ZA" dirty="0"/>
              <a:t> </a:t>
            </a:r>
          </a:p>
        </p:txBody>
      </p:sp>
    </p:spTree>
    <p:extLst>
      <p:ext uri="{BB962C8B-B14F-4D97-AF65-F5344CB8AC3E}">
        <p14:creationId xmlns:p14="http://schemas.microsoft.com/office/powerpoint/2010/main" val="123870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CE38DF0D-4F65-F0AE-E7EC-23CAF94D4621}"/>
              </a:ext>
            </a:extLst>
          </p:cNvPr>
          <p:cNvSpPr txBox="1"/>
          <p:nvPr/>
        </p:nvSpPr>
        <p:spPr>
          <a:xfrm>
            <a:off x="150018" y="1125795"/>
            <a:ext cx="11891963" cy="3939540"/>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en-US" sz="1800" dirty="0"/>
              <a:t>The </a:t>
            </a:r>
            <a:r>
              <a:rPr lang="en-US" sz="1800" b="1" dirty="0"/>
              <a:t>No Drop report </a:t>
            </a:r>
            <a:r>
              <a:rPr lang="en-US" sz="1800" dirty="0"/>
              <a:t>is an assessment of the degree to which the drinking water distribution systems of municipalities supply water efficiently, without </a:t>
            </a:r>
            <a:r>
              <a:rPr lang="en-US" sz="1800" b="1" dirty="0"/>
              <a:t>wasting water</a:t>
            </a:r>
          </a:p>
          <a:p>
            <a:pPr marL="342900" indent="-342900" algn="just">
              <a:spcBef>
                <a:spcPts val="1200"/>
              </a:spcBef>
              <a:buFont typeface="Arial" panose="020B0604020202020204" pitchFamily="34" charset="0"/>
              <a:buChar char="•"/>
            </a:pPr>
            <a:r>
              <a:rPr lang="en-US" dirty="0"/>
              <a:t>The </a:t>
            </a:r>
            <a:r>
              <a:rPr lang="en-US" sz="1800" dirty="0"/>
              <a:t>No Drop assessment covers: </a:t>
            </a:r>
          </a:p>
          <a:p>
            <a:pPr marL="685800" lvl="1" indent="-282575" algn="just">
              <a:spcBef>
                <a:spcPts val="1200"/>
              </a:spcBef>
              <a:buFont typeface="Courier New" panose="02070309020205020404" pitchFamily="49" charset="0"/>
              <a:buChar char="o"/>
            </a:pPr>
            <a:r>
              <a:rPr lang="en-US" dirty="0"/>
              <a:t>levels of physical water losses in the system (for example through leaks in pipes)</a:t>
            </a:r>
          </a:p>
          <a:p>
            <a:pPr marL="685800" lvl="1" indent="-282575" algn="just">
              <a:spcBef>
                <a:spcPts val="1200"/>
              </a:spcBef>
              <a:buFont typeface="Courier New" panose="02070309020205020404" pitchFamily="49" charset="0"/>
              <a:buChar char="o"/>
            </a:pPr>
            <a:r>
              <a:rPr lang="en-US" dirty="0"/>
              <a:t>levels of non-revenue water</a:t>
            </a:r>
          </a:p>
          <a:p>
            <a:pPr marL="685800" lvl="1" indent="-282575" algn="just">
              <a:spcBef>
                <a:spcPts val="1200"/>
              </a:spcBef>
              <a:buFont typeface="Courier New" panose="02070309020205020404" pitchFamily="49" charset="0"/>
              <a:buChar char="o"/>
            </a:pPr>
            <a:r>
              <a:rPr lang="en-US" dirty="0"/>
              <a:t>the average amount of water used per capita per day</a:t>
            </a:r>
          </a:p>
          <a:p>
            <a:pPr marL="685800" lvl="1" indent="-282575" algn="just">
              <a:spcBef>
                <a:spcPts val="1200"/>
              </a:spcBef>
              <a:buFont typeface="Courier New" panose="02070309020205020404" pitchFamily="49" charset="0"/>
              <a:buChar char="o"/>
            </a:pPr>
            <a:r>
              <a:rPr lang="en-US" dirty="0"/>
              <a:t>whether infrastructure is being maintained properly to </a:t>
            </a:r>
            <a:r>
              <a:rPr lang="en-US" dirty="0" err="1"/>
              <a:t>minimise</a:t>
            </a:r>
            <a:r>
              <a:rPr lang="en-US" dirty="0"/>
              <a:t> wastage</a:t>
            </a:r>
          </a:p>
          <a:p>
            <a:pPr marL="685800" lvl="1" indent="-282575" algn="just">
              <a:spcBef>
                <a:spcPts val="1200"/>
              </a:spcBef>
              <a:buFont typeface="Courier New" panose="02070309020205020404" pitchFamily="49" charset="0"/>
              <a:buChar char="o"/>
            </a:pPr>
            <a:r>
              <a:rPr lang="en-US" dirty="0"/>
              <a:t>the existence of plans and strategies to reduce water losses; the effectiveness of metering, billing and revenue collection systems</a:t>
            </a:r>
          </a:p>
          <a:p>
            <a:pPr algn="just">
              <a:spcBef>
                <a:spcPts val="1200"/>
              </a:spcBef>
            </a:pPr>
            <a:endParaRPr lang="en-ZA" sz="1800" dirty="0"/>
          </a:p>
        </p:txBody>
      </p:sp>
      <p:sp>
        <p:nvSpPr>
          <p:cNvPr id="4" name="Title 1">
            <a:extLst>
              <a:ext uri="{FF2B5EF4-FFF2-40B4-BE49-F238E27FC236}">
                <a16:creationId xmlns:a16="http://schemas.microsoft.com/office/drawing/2014/main" id="{06CD574E-013B-5298-29C5-FE9A8A391139}"/>
              </a:ext>
            </a:extLst>
          </p:cNvPr>
          <p:cNvSpPr txBox="1">
            <a:spLocks/>
          </p:cNvSpPr>
          <p:nvPr/>
        </p:nvSpPr>
        <p:spPr>
          <a:xfrm>
            <a:off x="383667" y="353476"/>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What the No Drop report focuses on </a:t>
            </a:r>
          </a:p>
          <a:p>
            <a:endParaRPr lang="en-ZA" sz="2400" b="1" dirty="0"/>
          </a:p>
        </p:txBody>
      </p:sp>
    </p:spTree>
    <p:extLst>
      <p:ext uri="{BB962C8B-B14F-4D97-AF65-F5344CB8AC3E}">
        <p14:creationId xmlns:p14="http://schemas.microsoft.com/office/powerpoint/2010/main" val="144034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1302380" y="6302122"/>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30</a:t>
            </a:fld>
            <a:endParaRPr lang="en-US" altLang="en-US" sz="1800" dirty="0">
              <a:latin typeface="Calibri" panose="020F0502020204030204" pitchFamily="34" charset="0"/>
            </a:endParaRPr>
          </a:p>
        </p:txBody>
      </p:sp>
      <p:sp>
        <p:nvSpPr>
          <p:cNvPr id="2" name="Title 1">
            <a:extLst>
              <a:ext uri="{FF2B5EF4-FFF2-40B4-BE49-F238E27FC236}">
                <a16:creationId xmlns:a16="http://schemas.microsoft.com/office/drawing/2014/main" id="{6BE1D222-4BC0-C73F-612C-0FC26AED2F82}"/>
              </a:ext>
            </a:extLst>
          </p:cNvPr>
          <p:cNvSpPr txBox="1">
            <a:spLocks/>
          </p:cNvSpPr>
          <p:nvPr/>
        </p:nvSpPr>
        <p:spPr>
          <a:xfrm>
            <a:off x="174928" y="190753"/>
            <a:ext cx="11871297" cy="572665"/>
          </a:xfrm>
          <a:prstGeom prst="rect">
            <a:avLst/>
          </a:prstGeom>
          <a:solidFill>
            <a:schemeClr val="accent3">
              <a:lumMod val="60000"/>
              <a:lumOff val="4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Green Drop: introduction  </a:t>
            </a:r>
          </a:p>
        </p:txBody>
      </p:sp>
      <p:sp>
        <p:nvSpPr>
          <p:cNvPr id="6" name="TextBox 5">
            <a:extLst>
              <a:ext uri="{FF2B5EF4-FFF2-40B4-BE49-F238E27FC236}">
                <a16:creationId xmlns:a16="http://schemas.microsoft.com/office/drawing/2014/main" id="{747D8B43-4653-8651-6AE5-D9BB52F8A10F}"/>
              </a:ext>
            </a:extLst>
          </p:cNvPr>
          <p:cNvSpPr txBox="1"/>
          <p:nvPr/>
        </p:nvSpPr>
        <p:spPr>
          <a:xfrm>
            <a:off x="174927" y="978408"/>
            <a:ext cx="11871297" cy="5162952"/>
          </a:xfrm>
          <a:prstGeom prst="rect">
            <a:avLst/>
          </a:prstGeom>
          <a:noFill/>
        </p:spPr>
        <p:txBody>
          <a:bodyPr wrap="square" rtlCol="0">
            <a:spAutoFit/>
          </a:bodyPr>
          <a:lstStyle/>
          <a:p>
            <a:pPr marL="346075" indent="-346075">
              <a:spcBef>
                <a:spcPts val="600"/>
              </a:spcBef>
              <a:spcAft>
                <a:spcPts val="300"/>
              </a:spcAft>
              <a:buFont typeface="Arial" panose="020B0604020202020204" pitchFamily="34" charset="0"/>
              <a:buChar char="•"/>
            </a:pPr>
            <a:r>
              <a:rPr lang="en-ZA" dirty="0">
                <a:effectLst/>
                <a:ea typeface="Times New Roman" panose="02020603050405020304" pitchFamily="18" charset="0"/>
                <a:cs typeface="Arial" panose="020B0604020202020204" pitchFamily="34" charset="0"/>
              </a:rPr>
              <a:t>As indicated earlier, the Green Drop Progress </a:t>
            </a:r>
            <a:r>
              <a:rPr lang="en-ZA" dirty="0">
                <a:ea typeface="Times New Roman" panose="02020603050405020304" pitchFamily="18" charset="0"/>
                <a:cs typeface="Arial" panose="020B0604020202020204" pitchFamily="34" charset="0"/>
              </a:rPr>
              <a:t>Report</a:t>
            </a:r>
            <a:r>
              <a:rPr lang="en-ZA" dirty="0">
                <a:effectLst/>
                <a:ea typeface="Times New Roman" panose="02020603050405020304" pitchFamily="18" charset="0"/>
                <a:cs typeface="Arial" panose="020B0604020202020204" pitchFamily="34" charset="0"/>
              </a:rPr>
              <a:t> focuses on wastewater treatment works (WWTWs) (the full Green Drop report, released in 2022 is more comprehensive and covers the sewer collection networks and pumpstations as well as the wastewater treatment works)</a:t>
            </a:r>
          </a:p>
          <a:p>
            <a:pPr marL="346075" indent="-346075">
              <a:spcBef>
                <a:spcPts val="600"/>
              </a:spcBef>
              <a:spcAft>
                <a:spcPts val="300"/>
              </a:spcAft>
              <a:buFont typeface="Arial" panose="020B0604020202020204" pitchFamily="34" charset="0"/>
              <a:buChar char="•"/>
            </a:pPr>
            <a:r>
              <a:rPr lang="en-ZA" dirty="0">
                <a:ea typeface="Times New Roman" panose="02020603050405020304" pitchFamily="18" charset="0"/>
                <a:cs typeface="Arial" panose="020B0604020202020204" pitchFamily="34" charset="0"/>
              </a:rPr>
              <a:t>The  progress assessment report covers WWTW in: </a:t>
            </a:r>
          </a:p>
          <a:p>
            <a:pPr marL="747713" lvl="1" indent="-290513">
              <a:spcBef>
                <a:spcPts val="600"/>
              </a:spcBef>
              <a:spcAft>
                <a:spcPts val="300"/>
              </a:spcAft>
              <a:buFont typeface="Courier New" panose="02070309020205020404" pitchFamily="49" charset="0"/>
              <a:buChar char="o"/>
            </a:pPr>
            <a:r>
              <a:rPr lang="en-ZA" dirty="0">
                <a:effectLst/>
                <a:ea typeface="Times New Roman" panose="02020603050405020304" pitchFamily="18" charset="0"/>
                <a:cs typeface="Arial" panose="020B0604020202020204" pitchFamily="34" charset="0"/>
              </a:rPr>
              <a:t>144 Water Services</a:t>
            </a:r>
            <a:r>
              <a:rPr lang="en-ZA" dirty="0">
                <a:solidFill>
                  <a:srgbClr val="1F497D"/>
                </a:solidFill>
                <a:effectLst/>
                <a:ea typeface="Times New Roman" panose="02020603050405020304" pitchFamily="18" charset="0"/>
                <a:cs typeface="Arial" panose="020B0604020202020204" pitchFamily="34" charset="0"/>
              </a:rPr>
              <a:t> </a:t>
            </a:r>
            <a:r>
              <a:rPr lang="en-ZA" dirty="0">
                <a:solidFill>
                  <a:srgbClr val="000000"/>
                </a:solidFill>
                <a:effectLst/>
                <a:ea typeface="Times New Roman" panose="02020603050405020304" pitchFamily="18" charset="0"/>
                <a:cs typeface="Arial" panose="020B0604020202020204" pitchFamily="34" charset="0"/>
              </a:rPr>
              <a:t>Authorities (867 WWTWs)</a:t>
            </a:r>
          </a:p>
          <a:p>
            <a:pPr marL="747713" lvl="1" indent="-290513">
              <a:spcBef>
                <a:spcPts val="600"/>
              </a:spcBef>
              <a:spcAft>
                <a:spcPts val="300"/>
              </a:spcAft>
              <a:buFont typeface="Courier New" panose="02070309020205020404" pitchFamily="49" charset="0"/>
              <a:buChar char="o"/>
            </a:pPr>
            <a:r>
              <a:rPr lang="en-ZA" dirty="0">
                <a:effectLst/>
                <a:ea typeface="Times New Roman" panose="02020603050405020304" pitchFamily="18" charset="0"/>
                <a:cs typeface="Arial" panose="020B0604020202020204" pitchFamily="34" charset="0"/>
              </a:rPr>
              <a:t>The Department of Public Works (107 WWTWs)</a:t>
            </a:r>
          </a:p>
          <a:p>
            <a:pPr marL="747713" lvl="1" indent="-290513">
              <a:spcBef>
                <a:spcPts val="600"/>
              </a:spcBef>
              <a:spcAft>
                <a:spcPts val="300"/>
              </a:spcAft>
              <a:buFont typeface="Courier New" panose="02070309020205020404" pitchFamily="49" charset="0"/>
              <a:buChar char="o"/>
            </a:pPr>
            <a:r>
              <a:rPr lang="en-ZA" dirty="0">
                <a:effectLst/>
                <a:ea typeface="Times New Roman" panose="02020603050405020304" pitchFamily="18" charset="0"/>
                <a:cs typeface="Arial" panose="020B0604020202020204" pitchFamily="34" charset="0"/>
              </a:rPr>
              <a:t>Eskom, Nedbank, Sasol and San Parks (29 WWTWs)</a:t>
            </a:r>
            <a:endParaRPr lang="en-ZA" dirty="0">
              <a:ea typeface="Times New Roman" panose="02020603050405020304" pitchFamily="18"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t>Each WWTW was assessed in terms of:</a:t>
            </a:r>
          </a:p>
          <a:p>
            <a:pPr marL="712788" lvl="1" indent="-265113">
              <a:spcBef>
                <a:spcPts val="600"/>
              </a:spcBef>
              <a:spcAft>
                <a:spcPts val="600"/>
              </a:spcAft>
              <a:buFont typeface="Courier New" panose="02070309020205020404" pitchFamily="49" charset="0"/>
              <a:buChar char="o"/>
              <a:tabLst>
                <a:tab pos="357188" algn="l"/>
              </a:tabLst>
            </a:pPr>
            <a:r>
              <a:rPr lang="en-US" dirty="0"/>
              <a:t>Whether the plant has the capacity to process the amount of sewage going into it</a:t>
            </a:r>
          </a:p>
          <a:p>
            <a:pPr marL="712788" lvl="1" indent="-265113">
              <a:spcBef>
                <a:spcPts val="600"/>
              </a:spcBef>
              <a:spcAft>
                <a:spcPts val="600"/>
              </a:spcAft>
              <a:buFont typeface="Courier New" panose="02070309020205020404" pitchFamily="49" charset="0"/>
              <a:buChar char="o"/>
              <a:tabLst>
                <a:tab pos="357188" algn="l"/>
              </a:tabLst>
            </a:pPr>
            <a:r>
              <a:rPr lang="en-US" dirty="0"/>
              <a:t>Whether the WWTW have the required staff with the necessary qualifications and experience to properly operate and maintain the plants</a:t>
            </a:r>
          </a:p>
          <a:p>
            <a:pPr marL="712788" lvl="1" indent="-265113">
              <a:spcBef>
                <a:spcPts val="600"/>
              </a:spcBef>
              <a:spcAft>
                <a:spcPts val="600"/>
              </a:spcAft>
              <a:buFont typeface="Courier New" panose="02070309020205020404" pitchFamily="49" charset="0"/>
              <a:buChar char="o"/>
              <a:tabLst>
                <a:tab pos="357188" algn="l"/>
              </a:tabLst>
            </a:pPr>
            <a:r>
              <a:rPr lang="en-US" dirty="0"/>
              <a:t>Whether the plants meet the statutory requirements for the quality of the effluent coming out of the plants </a:t>
            </a:r>
          </a:p>
          <a:p>
            <a:pPr marL="317500" indent="-317500">
              <a:spcBef>
                <a:spcPts val="600"/>
              </a:spcBef>
              <a:spcAft>
                <a:spcPts val="600"/>
              </a:spcAft>
              <a:buFont typeface="Arial" panose="020B0604020202020204" pitchFamily="34" charset="0"/>
              <a:buChar char="•"/>
              <a:tabLst>
                <a:tab pos="265113" algn="l"/>
              </a:tabLst>
            </a:pPr>
            <a:r>
              <a:rPr lang="en-US" dirty="0"/>
              <a:t>Each WWTW was categorised in terms of the risk that it poses, in terms of the risk of putting partially treated or untreated wastewater into the environment</a:t>
            </a:r>
          </a:p>
        </p:txBody>
      </p:sp>
    </p:spTree>
    <p:extLst>
      <p:ext uri="{BB962C8B-B14F-4D97-AF65-F5344CB8AC3E}">
        <p14:creationId xmlns:p14="http://schemas.microsoft.com/office/powerpoint/2010/main" val="2268365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8911771" y="6316056"/>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31</a:t>
            </a:fld>
            <a:endParaRPr lang="en-US" altLang="en-US" sz="1800" dirty="0">
              <a:latin typeface="Calibri" panose="020F0502020204030204" pitchFamily="34" charset="0"/>
            </a:endParaRPr>
          </a:p>
        </p:txBody>
      </p:sp>
      <p:sp>
        <p:nvSpPr>
          <p:cNvPr id="3" name="Title 1">
            <a:extLst>
              <a:ext uri="{FF2B5EF4-FFF2-40B4-BE49-F238E27FC236}">
                <a16:creationId xmlns:a16="http://schemas.microsoft.com/office/drawing/2014/main" id="{9E76A0C1-A35C-2E4F-4C3F-97AFE3904998}"/>
              </a:ext>
            </a:extLst>
          </p:cNvPr>
          <p:cNvSpPr txBox="1">
            <a:spLocks/>
          </p:cNvSpPr>
          <p:nvPr/>
        </p:nvSpPr>
        <p:spPr>
          <a:xfrm>
            <a:off x="174171" y="176819"/>
            <a:ext cx="11880006" cy="615950"/>
          </a:xfrm>
          <a:prstGeom prst="rect">
            <a:avLst/>
          </a:prstGeom>
          <a:solidFill>
            <a:schemeClr val="accent3">
              <a:lumMod val="60000"/>
              <a:lumOff val="4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Green Drop: findings</a:t>
            </a:r>
          </a:p>
        </p:txBody>
      </p:sp>
      <p:sp>
        <p:nvSpPr>
          <p:cNvPr id="8" name="TextBox 7">
            <a:extLst>
              <a:ext uri="{FF2B5EF4-FFF2-40B4-BE49-F238E27FC236}">
                <a16:creationId xmlns:a16="http://schemas.microsoft.com/office/drawing/2014/main" id="{436DD912-7DC1-C8CD-0B85-D5C5BA8FEC08}"/>
              </a:ext>
            </a:extLst>
          </p:cNvPr>
          <p:cNvSpPr txBox="1"/>
          <p:nvPr/>
        </p:nvSpPr>
        <p:spPr>
          <a:xfrm>
            <a:off x="174171" y="1032190"/>
            <a:ext cx="11843658" cy="4793620"/>
          </a:xfrm>
          <a:prstGeom prst="rect">
            <a:avLst/>
          </a:prstGeom>
          <a:noFill/>
        </p:spPr>
        <p:txBody>
          <a:bodyPr wrap="square">
            <a:spAutoFit/>
          </a:bodyPr>
          <a:lstStyle/>
          <a:p>
            <a:pPr marL="357188" marR="0" lvl="0" indent="-357188" algn="l" defTabSz="914400" rtl="0" eaLnBrk="0" fontAlgn="base" latinLnBrk="0" hangingPunct="0">
              <a:spcBef>
                <a:spcPts val="1200"/>
              </a:spcBef>
              <a:spcAft>
                <a:spcPts val="300"/>
              </a:spcAft>
              <a:buClrTx/>
              <a:buSzTx/>
              <a:buFontTx/>
              <a:buChar char="•"/>
              <a:tabLst/>
            </a:pPr>
            <a:r>
              <a:rPr kumimoji="0" lang="en-ZA"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Results:</a:t>
            </a:r>
          </a:p>
          <a:p>
            <a:pPr marL="712788" marR="0" lvl="0" indent="-357188" algn="l" defTabSz="914400" rtl="0" eaLnBrk="0" fontAlgn="base" latinLnBrk="0" hangingPunct="0">
              <a:spcBef>
                <a:spcPts val="1200"/>
              </a:spcBef>
              <a:spcAft>
                <a:spcPts val="300"/>
              </a:spcAft>
              <a:buClrTx/>
              <a:buSzTx/>
              <a:buFont typeface="Courier New" panose="02070309020205020404" pitchFamily="49" charset="0"/>
              <a:buChar char="o"/>
              <a:tabLst/>
            </a:pPr>
            <a:r>
              <a:rPr kumimoji="0" lang="en-ZA"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9% of WWTWs are in the low-risk category</a:t>
            </a:r>
            <a:endParaRPr kumimoji="0" lang="en-ZA" altLang="en-US" b="0" i="0" u="none" strike="noStrike" cap="none" normalizeH="0" baseline="0" dirty="0">
              <a:ln>
                <a:noFill/>
              </a:ln>
              <a:solidFill>
                <a:schemeClr val="tx1"/>
              </a:solidFill>
              <a:effectLst/>
              <a:cs typeface="Arial" panose="020B0604020202020204" pitchFamily="34" charset="0"/>
            </a:endParaRPr>
          </a:p>
          <a:p>
            <a:pPr marL="712788" marR="0" lvl="0" indent="-357188" algn="l" defTabSz="914400" rtl="0" eaLnBrk="0" fontAlgn="base" latinLnBrk="0" hangingPunct="0">
              <a:spcBef>
                <a:spcPts val="1200"/>
              </a:spcBef>
              <a:spcAft>
                <a:spcPts val="300"/>
              </a:spcAft>
              <a:buClrTx/>
              <a:buSzTx/>
              <a:buFont typeface="Courier New" panose="02070309020205020404" pitchFamily="49" charset="0"/>
              <a:buChar char="o"/>
              <a:tabLst/>
            </a:pPr>
            <a:r>
              <a:rPr kumimoji="0" lang="en-ZA"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25% of WWTWs are in the medium-risk category</a:t>
            </a:r>
            <a:endParaRPr kumimoji="0" lang="en-ZA" altLang="en-US" b="0" i="0" u="none" strike="noStrike" cap="none" normalizeH="0" baseline="0" dirty="0">
              <a:ln>
                <a:noFill/>
              </a:ln>
              <a:solidFill>
                <a:schemeClr val="tx1"/>
              </a:solidFill>
              <a:effectLst/>
              <a:cs typeface="Arial" panose="020B0604020202020204" pitchFamily="34" charset="0"/>
            </a:endParaRPr>
          </a:p>
          <a:p>
            <a:pPr marL="712788" marR="0" lvl="0" indent="-357188" algn="l" defTabSz="914400" rtl="0" eaLnBrk="0" fontAlgn="base" latinLnBrk="0" hangingPunct="0">
              <a:spcBef>
                <a:spcPts val="1200"/>
              </a:spcBef>
              <a:spcAft>
                <a:spcPts val="300"/>
              </a:spcAft>
              <a:buClrTx/>
              <a:buSzTx/>
              <a:buFont typeface="Courier New" panose="02070309020205020404" pitchFamily="49" charset="0"/>
              <a:buChar char="o"/>
              <a:tabLst/>
            </a:pPr>
            <a:r>
              <a:rPr kumimoji="0" lang="en-ZA"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34% of WWTWs are in the high-risk category, and</a:t>
            </a:r>
          </a:p>
          <a:p>
            <a:pPr marL="712788" indent="-357188" defTabSz="914400">
              <a:spcBef>
                <a:spcPts val="1200"/>
              </a:spcBef>
              <a:spcAft>
                <a:spcPts val="300"/>
              </a:spcAft>
              <a:buFont typeface="Courier New" panose="02070309020205020404" pitchFamily="49" charset="0"/>
              <a:buChar char="o"/>
            </a:pPr>
            <a:r>
              <a:rPr kumimoji="0" lang="en-ZA"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32% of WWTWs are in the critical-risk category</a:t>
            </a:r>
            <a:endParaRPr kumimoji="0" lang="en-ZA" altLang="en-US" b="0" i="0" u="none" strike="noStrike" cap="none" normalizeH="0" baseline="0" dirty="0">
              <a:ln>
                <a:noFill/>
              </a:ln>
              <a:solidFill>
                <a:schemeClr val="tx1"/>
              </a:solidFill>
              <a:effectLst/>
              <a:cs typeface="Arial" panose="020B0604020202020204" pitchFamily="34" charset="0"/>
            </a:endParaRPr>
          </a:p>
          <a:p>
            <a:pPr marL="342900" lvl="0" indent="-342900" algn="just">
              <a:spcBef>
                <a:spcPts val="1200"/>
              </a:spcBef>
              <a:spcAft>
                <a:spcPts val="600"/>
              </a:spcAft>
              <a:buFont typeface="Arial" panose="020B0604020202020204" pitchFamily="34" charset="0"/>
              <a:buChar char="•"/>
            </a:pPr>
            <a:r>
              <a:rPr lang="en-ZA" dirty="0">
                <a:effectLst/>
                <a:ea typeface="Calibri" panose="020F0502020204030204" pitchFamily="34" charset="0"/>
                <a:cs typeface="Arial" panose="020B0604020202020204" pitchFamily="34" charset="0"/>
              </a:rPr>
              <a:t>WWTWs in the high risk or critical risk category are resulting in high levels of pollution through discharging partially treated or untreated water into rivers and the environment</a:t>
            </a:r>
          </a:p>
          <a:p>
            <a:pPr marL="800100" lvl="1" indent="-342900" algn="just">
              <a:spcBef>
                <a:spcPts val="1200"/>
              </a:spcBef>
              <a:spcAft>
                <a:spcPts val="600"/>
              </a:spcAft>
              <a:buFont typeface="Courier New" panose="02070309020205020404" pitchFamily="49" charset="0"/>
              <a:buChar char="o"/>
            </a:pPr>
            <a:r>
              <a:rPr lang="en-ZA" dirty="0">
                <a:ea typeface="Calibri" panose="020F0502020204030204" pitchFamily="34" charset="0"/>
                <a:cs typeface="Arial" panose="020B0604020202020204" pitchFamily="34" charset="0"/>
              </a:rPr>
              <a:t>This has negative environmental implications and poses risks to human health, e.g. cholera outbreaks are normally associated with wastewater pollution of water resources</a:t>
            </a:r>
          </a:p>
          <a:p>
            <a:pPr marL="342900" lvl="0" indent="-342900" algn="just">
              <a:spcBef>
                <a:spcPts val="1200"/>
              </a:spcBef>
              <a:spcAft>
                <a:spcPts val="600"/>
              </a:spcAft>
              <a:buFont typeface="Arial" panose="020B0604020202020204" pitchFamily="34" charset="0"/>
              <a:buChar char="•"/>
            </a:pPr>
            <a:r>
              <a:rPr lang="en-ZA" dirty="0">
                <a:ea typeface="Calibri" panose="020F0502020204030204" pitchFamily="34" charset="0"/>
                <a:cs typeface="Arial" panose="020B0604020202020204" pitchFamily="34" charset="0"/>
              </a:rPr>
              <a:t>Polluted water resources also raise the cost of water treatment </a:t>
            </a:r>
            <a:endParaRPr lang="en-ZA" dirty="0">
              <a:effectLst/>
              <a:ea typeface="Calibri" panose="020F0502020204030204" pitchFamily="34" charset="0"/>
              <a:cs typeface="Arial" panose="020B0604020202020204" pitchFamily="34" charset="0"/>
            </a:endParaRPr>
          </a:p>
          <a:p>
            <a:pPr marL="342900" lvl="0" indent="-342900" algn="l">
              <a:spcBef>
                <a:spcPts val="1200"/>
              </a:spcBef>
              <a:spcAft>
                <a:spcPts val="600"/>
              </a:spcAft>
              <a:buFont typeface="Arial" panose="020B0604020202020204" pitchFamily="34" charset="0"/>
              <a:buChar char="•"/>
            </a:pPr>
            <a:r>
              <a:rPr lang="en-ZA" dirty="0">
                <a:effectLst/>
                <a:ea typeface="Calibri" panose="020F0502020204030204" pitchFamily="34" charset="0"/>
                <a:cs typeface="Arial" panose="020B0604020202020204" pitchFamily="34" charset="0"/>
              </a:rPr>
              <a:t>The number of WWTWs in the high- and critical-risk categories have both increased since 2013</a:t>
            </a:r>
          </a:p>
        </p:txBody>
      </p:sp>
    </p:spTree>
    <p:extLst>
      <p:ext uri="{BB962C8B-B14F-4D97-AF65-F5344CB8AC3E}">
        <p14:creationId xmlns:p14="http://schemas.microsoft.com/office/powerpoint/2010/main" val="3947774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9130792" y="6316056"/>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32</a:t>
            </a:fld>
            <a:endParaRPr lang="en-US" altLang="en-US" sz="1800" dirty="0">
              <a:latin typeface="Calibri" panose="020F0502020204030204" pitchFamily="34" charset="0"/>
            </a:endParaRPr>
          </a:p>
        </p:txBody>
      </p:sp>
      <p:sp>
        <p:nvSpPr>
          <p:cNvPr id="3" name="Title 1">
            <a:extLst>
              <a:ext uri="{FF2B5EF4-FFF2-40B4-BE49-F238E27FC236}">
                <a16:creationId xmlns:a16="http://schemas.microsoft.com/office/drawing/2014/main" id="{9E76A0C1-A35C-2E4F-4C3F-97AFE3904998}"/>
              </a:ext>
            </a:extLst>
          </p:cNvPr>
          <p:cNvSpPr txBox="1">
            <a:spLocks/>
          </p:cNvSpPr>
          <p:nvPr/>
        </p:nvSpPr>
        <p:spPr>
          <a:xfrm>
            <a:off x="174171" y="176819"/>
            <a:ext cx="11880006" cy="615950"/>
          </a:xfrm>
          <a:prstGeom prst="rect">
            <a:avLst/>
          </a:prstGeom>
          <a:solidFill>
            <a:schemeClr val="accent3">
              <a:lumMod val="60000"/>
              <a:lumOff val="4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Green Drop: graphic</a:t>
            </a:r>
          </a:p>
        </p:txBody>
      </p:sp>
      <p:graphicFrame>
        <p:nvGraphicFramePr>
          <p:cNvPr id="6" name="Chart 5">
            <a:extLst>
              <a:ext uri="{FF2B5EF4-FFF2-40B4-BE49-F238E27FC236}">
                <a16:creationId xmlns:a16="http://schemas.microsoft.com/office/drawing/2014/main" id="{6A12B12C-F31B-8D0D-68D7-401058377E78}"/>
              </a:ext>
            </a:extLst>
          </p:cNvPr>
          <p:cNvGraphicFramePr/>
          <p:nvPr/>
        </p:nvGraphicFramePr>
        <p:xfrm>
          <a:off x="861163" y="808707"/>
          <a:ext cx="10506022" cy="5730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008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33</a:t>
            </a:fld>
            <a:endParaRPr lang="en-US" altLang="en-US" sz="1800" dirty="0">
              <a:latin typeface="Calibri" panose="020F0502020204030204" pitchFamily="34" charset="0"/>
            </a:endParaRPr>
          </a:p>
        </p:txBody>
      </p:sp>
      <p:sp>
        <p:nvSpPr>
          <p:cNvPr id="3" name="Title 1">
            <a:extLst>
              <a:ext uri="{FF2B5EF4-FFF2-40B4-BE49-F238E27FC236}">
                <a16:creationId xmlns:a16="http://schemas.microsoft.com/office/drawing/2014/main" id="{4B33FA29-43FF-D603-4B6E-9B338D643838}"/>
              </a:ext>
            </a:extLst>
          </p:cNvPr>
          <p:cNvSpPr txBox="1">
            <a:spLocks/>
          </p:cNvSpPr>
          <p:nvPr/>
        </p:nvSpPr>
        <p:spPr>
          <a:xfrm>
            <a:off x="164327" y="176212"/>
            <a:ext cx="11863346" cy="615950"/>
          </a:xfrm>
          <a:prstGeom prst="rect">
            <a:avLst/>
          </a:prstGeom>
          <a:solidFill>
            <a:schemeClr val="accent3">
              <a:lumMod val="60000"/>
              <a:lumOff val="4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Green Drop: findings by province</a:t>
            </a:r>
          </a:p>
        </p:txBody>
      </p:sp>
      <p:sp>
        <p:nvSpPr>
          <p:cNvPr id="5" name="TextBox 4">
            <a:extLst>
              <a:ext uri="{FF2B5EF4-FFF2-40B4-BE49-F238E27FC236}">
                <a16:creationId xmlns:a16="http://schemas.microsoft.com/office/drawing/2014/main" id="{9A049C72-442F-B9C5-1D5D-6FB5D75575BC}"/>
              </a:ext>
            </a:extLst>
          </p:cNvPr>
          <p:cNvSpPr txBox="1"/>
          <p:nvPr/>
        </p:nvSpPr>
        <p:spPr>
          <a:xfrm>
            <a:off x="228600" y="1139490"/>
            <a:ext cx="11799073" cy="3524042"/>
          </a:xfrm>
          <a:prstGeom prst="rect">
            <a:avLst/>
          </a:prstGeom>
          <a:noFill/>
        </p:spPr>
        <p:txBody>
          <a:bodyPr wrap="square">
            <a:spAutoFit/>
          </a:bodyPr>
          <a:lstStyle/>
          <a:p>
            <a:pPr marL="342900" lvl="1" indent="-342900" algn="just">
              <a:spcBef>
                <a:spcPts val="1200"/>
              </a:spcBef>
              <a:buFont typeface="Arial" panose="020B0604020202020204" pitchFamily="34" charset="0"/>
              <a:buChar char="•"/>
            </a:pPr>
            <a:r>
              <a:rPr lang="en-ZA" dirty="0">
                <a:effectLst/>
                <a:ea typeface="Calibri" panose="020F0502020204030204" pitchFamily="34" charset="0"/>
                <a:cs typeface="Arial" panose="020B0604020202020204" pitchFamily="34" charset="0"/>
              </a:rPr>
              <a:t>The report provides an average wastewater treatment risk rating per province, based on the risk ratings for WWTWs in that province</a:t>
            </a:r>
          </a:p>
          <a:p>
            <a:pPr marL="342900" lvl="1" indent="-342900" algn="just">
              <a:spcBef>
                <a:spcPts val="1200"/>
              </a:spcBef>
              <a:buFont typeface="Arial" panose="020B0604020202020204" pitchFamily="34" charset="0"/>
              <a:buChar char="•"/>
            </a:pPr>
            <a:r>
              <a:rPr lang="en-ZA" dirty="0">
                <a:effectLst/>
                <a:ea typeface="Calibri" panose="020F0502020204030204" pitchFamily="34" charset="0"/>
                <a:cs typeface="Arial" panose="020B0604020202020204" pitchFamily="34" charset="0"/>
              </a:rPr>
              <a:t>None of the provinces have improved their WWTWs risk ratings since 2022</a:t>
            </a:r>
          </a:p>
          <a:p>
            <a:pPr marL="342900" lvl="1" indent="-342900" algn="just">
              <a:spcBef>
                <a:spcPts val="1200"/>
              </a:spcBef>
              <a:buFont typeface="Arial" panose="020B0604020202020204" pitchFamily="34" charset="0"/>
              <a:buChar char="•"/>
            </a:pPr>
            <a:r>
              <a:rPr lang="en-ZA" dirty="0">
                <a:effectLst/>
                <a:ea typeface="Calibri" panose="020F0502020204030204" pitchFamily="34" charset="0"/>
                <a:cs typeface="Arial" panose="020B0604020202020204" pitchFamily="34" charset="0"/>
              </a:rPr>
              <a:t>The provincial risk ratings for WWTWs in Gauteng, KwaZulu-Natal and Western Cape have remained in the medium-risk category s</a:t>
            </a:r>
            <a:r>
              <a:rPr lang="en-ZA" dirty="0">
                <a:ea typeface="Calibri" panose="020F0502020204030204" pitchFamily="34" charset="0"/>
                <a:cs typeface="Arial" panose="020B0604020202020204" pitchFamily="34" charset="0"/>
              </a:rPr>
              <a:t>ince 2022</a:t>
            </a:r>
            <a:endParaRPr lang="en-ZA" dirty="0">
              <a:effectLst/>
              <a:ea typeface="Calibri" panose="020F0502020204030204" pitchFamily="34" charset="0"/>
              <a:cs typeface="Arial" panose="020B0604020202020204" pitchFamily="34" charset="0"/>
            </a:endParaRPr>
          </a:p>
          <a:p>
            <a:pPr marL="342900" lvl="1" indent="-342900" algn="just">
              <a:spcBef>
                <a:spcPts val="1200"/>
              </a:spcBef>
              <a:buFont typeface="Arial" panose="020B0604020202020204" pitchFamily="34" charset="0"/>
              <a:buChar char="•"/>
            </a:pPr>
            <a:r>
              <a:rPr lang="en-ZA" dirty="0">
                <a:ea typeface="Calibri" panose="020F0502020204030204" pitchFamily="34" charset="0"/>
                <a:cs typeface="Arial" panose="020B0604020202020204" pitchFamily="34" charset="0"/>
              </a:rPr>
              <a:t>The performance of </a:t>
            </a:r>
            <a:r>
              <a:rPr lang="en-ZA" dirty="0">
                <a:effectLst/>
                <a:ea typeface="Calibri" panose="020F0502020204030204" pitchFamily="34" charset="0"/>
                <a:cs typeface="Arial" panose="020B0604020202020204" pitchFamily="34" charset="0"/>
              </a:rPr>
              <a:t>WWTWs in the Northern Cape worsened from high-risk to critical-risk rating between 2022 and 2023. 22% (18/81) of WWTWs in the </a:t>
            </a:r>
            <a:r>
              <a:rPr lang="en-ZA" dirty="0">
                <a:ea typeface="Calibri" panose="020F0502020204030204" pitchFamily="34" charset="0"/>
                <a:cs typeface="Arial" panose="020B0604020202020204" pitchFamily="34" charset="0"/>
              </a:rPr>
              <a:t>Northern Cape are </a:t>
            </a:r>
            <a:r>
              <a:rPr lang="en-ZA" dirty="0">
                <a:effectLst/>
                <a:ea typeface="Calibri" panose="020F0502020204030204" pitchFamily="34" charset="0"/>
                <a:cs typeface="Arial" panose="020B0604020202020204" pitchFamily="34" charset="0"/>
              </a:rPr>
              <a:t>in the high-risk category and 74% (60/81) of WWTWs are in the critical-risk category</a:t>
            </a:r>
          </a:p>
          <a:p>
            <a:pPr marL="342900" lvl="1" indent="-342900" algn="just">
              <a:spcBef>
                <a:spcPts val="1200"/>
              </a:spcBef>
              <a:buFont typeface="Arial" panose="020B0604020202020204" pitchFamily="34" charset="0"/>
              <a:buChar char="•"/>
            </a:pPr>
            <a:r>
              <a:rPr lang="en-ZA" dirty="0">
                <a:effectLst/>
                <a:ea typeface="Calibri" panose="020F0502020204030204" pitchFamily="34" charset="0"/>
                <a:cs typeface="Arial" panose="020B0604020202020204" pitchFamily="34" charset="0"/>
              </a:rPr>
              <a:t>All other provinces have remained in the high-risk category since 2022</a:t>
            </a:r>
          </a:p>
          <a:p>
            <a:pPr marL="0" lvl="1" algn="just">
              <a:spcBef>
                <a:spcPts val="600"/>
              </a:spcBef>
              <a:spcAft>
                <a:spcPts val="600"/>
              </a:spcAft>
            </a:pPr>
            <a:endParaRPr lang="en-ZA" sz="16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1229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34</a:t>
            </a:fld>
            <a:endParaRPr lang="en-US" altLang="en-US" sz="1800" dirty="0">
              <a:latin typeface="Calibri" panose="020F0502020204030204" pitchFamily="34" charset="0"/>
            </a:endParaRPr>
          </a:p>
        </p:txBody>
      </p:sp>
      <p:sp>
        <p:nvSpPr>
          <p:cNvPr id="3" name="Title 1">
            <a:extLst>
              <a:ext uri="{FF2B5EF4-FFF2-40B4-BE49-F238E27FC236}">
                <a16:creationId xmlns:a16="http://schemas.microsoft.com/office/drawing/2014/main" id="{4B33FA29-43FF-D603-4B6E-9B338D643838}"/>
              </a:ext>
            </a:extLst>
          </p:cNvPr>
          <p:cNvSpPr txBox="1">
            <a:spLocks/>
          </p:cNvSpPr>
          <p:nvPr/>
        </p:nvSpPr>
        <p:spPr>
          <a:xfrm>
            <a:off x="164327" y="176212"/>
            <a:ext cx="11863346" cy="615950"/>
          </a:xfrm>
          <a:prstGeom prst="rect">
            <a:avLst/>
          </a:prstGeom>
          <a:solidFill>
            <a:schemeClr val="accent3">
              <a:lumMod val="60000"/>
              <a:lumOff val="4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2023 Green Drop: findings by province graphic</a:t>
            </a:r>
          </a:p>
        </p:txBody>
      </p:sp>
      <p:graphicFrame>
        <p:nvGraphicFramePr>
          <p:cNvPr id="4" name="Chart 3">
            <a:extLst>
              <a:ext uri="{FF2B5EF4-FFF2-40B4-BE49-F238E27FC236}">
                <a16:creationId xmlns:a16="http://schemas.microsoft.com/office/drawing/2014/main" id="{955E37E6-9BA3-1FE8-A511-2C173F863AC9}"/>
              </a:ext>
            </a:extLst>
          </p:cNvPr>
          <p:cNvGraphicFramePr/>
          <p:nvPr/>
        </p:nvGraphicFramePr>
        <p:xfrm>
          <a:off x="228601" y="1069848"/>
          <a:ext cx="11799072" cy="47612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B343351-16BE-118C-2F80-1B63F0572019}"/>
              </a:ext>
            </a:extLst>
          </p:cNvPr>
          <p:cNvSpPr txBox="1"/>
          <p:nvPr/>
        </p:nvSpPr>
        <p:spPr>
          <a:xfrm>
            <a:off x="-1371600" y="5831144"/>
            <a:ext cx="6924068" cy="338554"/>
          </a:xfrm>
          <a:prstGeom prst="rect">
            <a:avLst/>
          </a:prstGeom>
          <a:noFill/>
        </p:spPr>
        <p:txBody>
          <a:bodyPr wrap="square">
            <a:spAutoFit/>
          </a:bodyPr>
          <a:lstStyle/>
          <a:p>
            <a:pPr algn="ctr">
              <a:spcBef>
                <a:spcPts val="300"/>
              </a:spcBef>
              <a:spcAft>
                <a:spcPts val="600"/>
              </a:spcAft>
            </a:pPr>
            <a:r>
              <a:rPr lang="en-ZA" sz="1600" b="1"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t> 2022 (left bar) and 2023 (right bar)</a:t>
            </a:r>
          </a:p>
        </p:txBody>
      </p:sp>
      <p:pic>
        <p:nvPicPr>
          <p:cNvPr id="2" name="Picture 1">
            <a:extLst>
              <a:ext uri="{FF2B5EF4-FFF2-40B4-BE49-F238E27FC236}">
                <a16:creationId xmlns:a16="http://schemas.microsoft.com/office/drawing/2014/main" id="{0CB99A9A-CED3-AB51-7AD4-EBF637B1632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07128" y="5831144"/>
            <a:ext cx="3702832" cy="690748"/>
          </a:xfrm>
          <a:prstGeom prst="rect">
            <a:avLst/>
          </a:prstGeom>
          <a:noFill/>
        </p:spPr>
      </p:pic>
    </p:spTree>
    <p:extLst>
      <p:ext uri="{BB962C8B-B14F-4D97-AF65-F5344CB8AC3E}">
        <p14:creationId xmlns:p14="http://schemas.microsoft.com/office/powerpoint/2010/main" val="636757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6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alt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894E4726-80D5-5DEB-4C4F-D3AFA55BA1EE}"/>
              </a:ext>
            </a:extLst>
          </p:cNvPr>
          <p:cNvSpPr txBox="1">
            <a:spLocks/>
          </p:cNvSpPr>
          <p:nvPr/>
        </p:nvSpPr>
        <p:spPr>
          <a:xfrm>
            <a:off x="188181" y="2813050"/>
            <a:ext cx="11815638" cy="615950"/>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800" b="1" dirty="0"/>
              <a:t>Addressing the Drop results</a:t>
            </a:r>
          </a:p>
        </p:txBody>
      </p:sp>
    </p:spTree>
    <p:extLst>
      <p:ext uri="{BB962C8B-B14F-4D97-AF65-F5344CB8AC3E}">
        <p14:creationId xmlns:p14="http://schemas.microsoft.com/office/powerpoint/2010/main" val="140995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36</a:t>
            </a:fld>
            <a:endParaRPr lang="en-US" altLang="en-US" sz="1800" dirty="0">
              <a:latin typeface="Calibri" panose="020F0502020204030204" pitchFamily="34" charset="0"/>
            </a:endParaRPr>
          </a:p>
        </p:txBody>
      </p:sp>
      <p:sp>
        <p:nvSpPr>
          <p:cNvPr id="2" name="TextBox 1">
            <a:extLst>
              <a:ext uri="{FF2B5EF4-FFF2-40B4-BE49-F238E27FC236}">
                <a16:creationId xmlns:a16="http://schemas.microsoft.com/office/drawing/2014/main" id="{8311D2A7-524B-EB73-625C-388721A6E7AD}"/>
              </a:ext>
            </a:extLst>
          </p:cNvPr>
          <p:cNvSpPr txBox="1"/>
          <p:nvPr/>
        </p:nvSpPr>
        <p:spPr>
          <a:xfrm>
            <a:off x="198120" y="521334"/>
            <a:ext cx="11384280" cy="461665"/>
          </a:xfrm>
          <a:prstGeom prst="rect">
            <a:avLst/>
          </a:prstGeom>
          <a:noFill/>
        </p:spPr>
        <p:txBody>
          <a:bodyPr wrap="square" rtlCol="0">
            <a:spAutoFit/>
          </a:bodyPr>
          <a:lstStyle/>
          <a:p>
            <a:r>
              <a:rPr lang="en-US" sz="2400" b="1" dirty="0"/>
              <a:t> Underlying main causes of poor performance in terms of the drop reports</a:t>
            </a:r>
            <a:endParaRPr lang="en-ZA" sz="2400" b="1" dirty="0"/>
          </a:p>
        </p:txBody>
      </p:sp>
      <p:sp>
        <p:nvSpPr>
          <p:cNvPr id="3" name="TextBox 2">
            <a:extLst>
              <a:ext uri="{FF2B5EF4-FFF2-40B4-BE49-F238E27FC236}">
                <a16:creationId xmlns:a16="http://schemas.microsoft.com/office/drawing/2014/main" id="{D5FD480F-9F67-61B2-C184-4DBF56FDCFCC}"/>
              </a:ext>
            </a:extLst>
          </p:cNvPr>
          <p:cNvSpPr txBox="1"/>
          <p:nvPr/>
        </p:nvSpPr>
        <p:spPr>
          <a:xfrm>
            <a:off x="358140" y="1233371"/>
            <a:ext cx="11475720" cy="6278642"/>
          </a:xfrm>
          <a:prstGeom prst="rect">
            <a:avLst/>
          </a:prstGeom>
          <a:noFill/>
        </p:spPr>
        <p:txBody>
          <a:bodyPr wrap="square" rtlCol="0">
            <a:spAutoFit/>
          </a:bodyPr>
          <a:lstStyle/>
          <a:p>
            <a:pPr marL="285750" lvl="0" indent="-285750" algn="just">
              <a:spcBef>
                <a:spcPts val="1800"/>
              </a:spcBef>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Non-adherence to standard operating processes for drinking water treatment and wastewater treatment</a:t>
            </a:r>
          </a:p>
          <a:p>
            <a:pPr marL="285750" indent="-285750" algn="just">
              <a:spcBef>
                <a:spcPts val="1800"/>
              </a:spcBef>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Infrastructure in a poor condition due to a lack of maintenance</a:t>
            </a:r>
          </a:p>
          <a:p>
            <a:pPr marL="285750" indent="-285750" algn="just">
              <a:spcBef>
                <a:spcPts val="18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Underlying c</a:t>
            </a:r>
            <a:r>
              <a:rPr lang="en-US" dirty="0">
                <a:effectLst/>
                <a:latin typeface="Calibri" panose="020F0502020204030204" pitchFamily="34" charset="0"/>
                <a:ea typeface="Times New Roman" panose="02020603050405020304" pitchFamily="18" charset="0"/>
                <a:cs typeface="Calibri" panose="020F0502020204030204" pitchFamily="34" charset="0"/>
              </a:rPr>
              <a:t>auses: </a:t>
            </a:r>
          </a:p>
          <a:p>
            <a:pPr marL="742950" lvl="1" indent="-395288" algn="just">
              <a:spcBef>
                <a:spcPts val="1800"/>
              </a:spcBef>
              <a:buFont typeface="Wingdings" panose="05000000000000000000" pitchFamily="2" charset="2"/>
              <a:buChar char="Ø"/>
            </a:pPr>
            <a:r>
              <a:rPr lang="en-US" dirty="0">
                <a:effectLst/>
                <a:latin typeface="Calibri" panose="020F0502020204030204" pitchFamily="34" charset="0"/>
                <a:ea typeface="Times New Roman" panose="02020603050405020304" pitchFamily="18" charset="0"/>
                <a:cs typeface="Calibri" panose="020F0502020204030204" pitchFamily="34" charset="0"/>
              </a:rPr>
              <a:t>Municipalities not hiring the necessary staff with the correct qualifications</a:t>
            </a:r>
          </a:p>
          <a:p>
            <a:pPr marL="742950" lvl="1" indent="-395288" algn="just">
              <a:spcBef>
                <a:spcPts val="1800"/>
              </a:spcBef>
              <a:buFont typeface="Wingdings" panose="05000000000000000000" pitchFamily="2" charset="2"/>
              <a:buChar char="Ø"/>
            </a:pPr>
            <a:r>
              <a:rPr lang="en-US" dirty="0">
                <a:effectLst/>
                <a:latin typeface="Calibri" panose="020F0502020204030204" pitchFamily="34" charset="0"/>
                <a:ea typeface="Times New Roman" panose="02020603050405020304" pitchFamily="18" charset="0"/>
                <a:cs typeface="Calibri" panose="020F0502020204030204" pitchFamily="34" charset="0"/>
              </a:rPr>
              <a:t>Non-prioritization of budgets for maintenance and operations </a:t>
            </a:r>
            <a:r>
              <a:rPr lang="en-US" dirty="0">
                <a:latin typeface="Calibri" panose="020F0502020204030204" pitchFamily="34" charset="0"/>
                <a:ea typeface="Times New Roman" panose="02020603050405020304" pitchFamily="18" charset="0"/>
                <a:cs typeface="Calibri" panose="020F0502020204030204" pitchFamily="34" charset="0"/>
              </a:rPr>
              <a:t>by municipal councils </a:t>
            </a:r>
          </a:p>
          <a:p>
            <a:pPr marL="742950" lvl="1" indent="-395288" algn="just">
              <a:spcBef>
                <a:spcPts val="1800"/>
              </a:spcBef>
              <a:buFont typeface="Wingdings" panose="05000000000000000000" pitchFamily="2" charset="2"/>
              <a:buChar char="Ø"/>
            </a:pPr>
            <a:r>
              <a:rPr lang="en-US" dirty="0">
                <a:effectLst/>
                <a:latin typeface="Calibri" panose="020F0502020204030204" pitchFamily="34" charset="0"/>
                <a:ea typeface="Times New Roman" panose="02020603050405020304" pitchFamily="18" charset="0"/>
                <a:cs typeface="Calibri" panose="020F0502020204030204" pitchFamily="34" charset="0"/>
              </a:rPr>
              <a:t>Weak billing and revenue collection</a:t>
            </a:r>
          </a:p>
          <a:p>
            <a:pPr marL="285750" lvl="0" indent="-285750" algn="just">
              <a:spcBef>
                <a:spcPts val="1800"/>
              </a:spcBef>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Vandalism and metal theft of infrastructure are an increasing cause of infrastructure failure, but this is partly a result of inadequate security being provided by municipalities</a:t>
            </a:r>
          </a:p>
          <a:p>
            <a:pPr marL="285750" lvl="0" indent="-285750" algn="just">
              <a:spcBef>
                <a:spcPts val="1800"/>
              </a:spcBef>
              <a:buFont typeface="Arial" panose="020B0604020202020204" pitchFamily="34" charset="0"/>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800"/>
              </a:spcBef>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800"/>
              </a:spcBef>
            </a:pPr>
            <a:br>
              <a:rPr lang="en-US" sz="1800" dirty="0">
                <a:effectLst/>
                <a:latin typeface="Calibri" panose="020F0502020204030204" pitchFamily="34" charset="0"/>
                <a:ea typeface="Times New Roman" panose="02020603050405020304" pitchFamily="18" charset="0"/>
                <a:cs typeface="Calibri" panose="020F0502020204030204" pitchFamily="34" charset="0"/>
              </a:rPr>
            </a:br>
            <a:br>
              <a:rPr lang="en-US" sz="1800" dirty="0">
                <a:effectLst/>
                <a:latin typeface="Calibri" panose="020F0502020204030204" pitchFamily="34" charset="0"/>
                <a:ea typeface="Times New Roman" panose="02020603050405020304" pitchFamily="18" charset="0"/>
                <a:cs typeface="Calibri" panose="020F0502020204030204" pitchFamily="34" charset="0"/>
              </a:rPr>
            </a:b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spcBef>
                <a:spcPts val="1800"/>
              </a:spcBef>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676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37</a:t>
            </a:fld>
            <a:endParaRPr lang="en-US" altLang="en-US" sz="1800" dirty="0">
              <a:latin typeface="Calibri" panose="020F0502020204030204" pitchFamily="34" charset="0"/>
            </a:endParaRPr>
          </a:p>
        </p:txBody>
      </p:sp>
      <p:sp>
        <p:nvSpPr>
          <p:cNvPr id="2" name="TextBox 1">
            <a:extLst>
              <a:ext uri="{FF2B5EF4-FFF2-40B4-BE49-F238E27FC236}">
                <a16:creationId xmlns:a16="http://schemas.microsoft.com/office/drawing/2014/main" id="{8311D2A7-524B-EB73-625C-388721A6E7AD}"/>
              </a:ext>
            </a:extLst>
          </p:cNvPr>
          <p:cNvSpPr txBox="1"/>
          <p:nvPr/>
        </p:nvSpPr>
        <p:spPr>
          <a:xfrm>
            <a:off x="384048" y="256199"/>
            <a:ext cx="11384280" cy="461665"/>
          </a:xfrm>
          <a:prstGeom prst="rect">
            <a:avLst/>
          </a:prstGeom>
          <a:noFill/>
        </p:spPr>
        <p:txBody>
          <a:bodyPr wrap="square" rtlCol="0">
            <a:spAutoFit/>
          </a:bodyPr>
          <a:lstStyle/>
          <a:p>
            <a:r>
              <a:rPr lang="en-US" sz="2400" b="1" dirty="0"/>
              <a:t> Support to municipalities </a:t>
            </a:r>
            <a:endParaRPr lang="en-ZA" sz="2400" b="1" dirty="0"/>
          </a:p>
        </p:txBody>
      </p:sp>
      <p:sp>
        <p:nvSpPr>
          <p:cNvPr id="3" name="TextBox 2">
            <a:extLst>
              <a:ext uri="{FF2B5EF4-FFF2-40B4-BE49-F238E27FC236}">
                <a16:creationId xmlns:a16="http://schemas.microsoft.com/office/drawing/2014/main" id="{D5FD480F-9F67-61B2-C184-4DBF56FDCFCC}"/>
              </a:ext>
            </a:extLst>
          </p:cNvPr>
          <p:cNvSpPr txBox="1"/>
          <p:nvPr/>
        </p:nvSpPr>
        <p:spPr>
          <a:xfrm>
            <a:off x="292608" y="717864"/>
            <a:ext cx="11475720" cy="7586692"/>
          </a:xfrm>
          <a:prstGeom prst="rect">
            <a:avLst/>
          </a:prstGeom>
          <a:noFill/>
        </p:spPr>
        <p:txBody>
          <a:bodyPr wrap="square" rtlCol="0">
            <a:spAutoFit/>
          </a:bodyPr>
          <a:lstStyle/>
          <a:p>
            <a:pPr marL="285750" lvl="0" indent="-285750" algn="just">
              <a:spcBef>
                <a:spcPts val="300"/>
              </a:spcBef>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WSAs with water or wastewater systems in a critical state are required to submit detailed corrective action plans to DWS, and are offered support to produce these plans</a:t>
            </a:r>
          </a:p>
          <a:p>
            <a:pPr marL="285750" lvl="0" indent="-285750" algn="just">
              <a:spcBef>
                <a:spcPts val="300"/>
              </a:spcBef>
              <a:buFont typeface="Arial" panose="020B0604020202020204" pitchFamily="34" charset="0"/>
              <a:buChar char="•"/>
            </a:pPr>
            <a:r>
              <a:rPr lang="en-ZA" sz="1800" dirty="0">
                <a:effectLst/>
                <a:latin typeface="Calibri" panose="020F0502020204030204" pitchFamily="34" charset="0"/>
                <a:ea typeface="Times New Roman" panose="02020603050405020304" pitchFamily="18" charset="0"/>
                <a:cs typeface="Calibri" panose="020F0502020204030204" pitchFamily="34" charset="0"/>
              </a:rPr>
              <a:t>DWS M</a:t>
            </a:r>
            <a:r>
              <a:rPr lang="en-US" dirty="0">
                <a:latin typeface="Calibri" panose="020F0502020204030204" pitchFamily="34" charset="0"/>
                <a:ea typeface="Times New Roman" panose="02020603050405020304" pitchFamily="18" charset="0"/>
                <a:cs typeface="Calibri" panose="020F0502020204030204" pitchFamily="34" charset="0"/>
              </a:rPr>
              <a:t>inister and Deputy Ministers spend most of their time </a:t>
            </a:r>
            <a:r>
              <a:rPr lang="en-US" sz="1800" dirty="0">
                <a:effectLst/>
                <a:latin typeface="Calibri" panose="020F0502020204030204" pitchFamily="34" charset="0"/>
                <a:ea typeface="Times New Roman" panose="02020603050405020304" pitchFamily="18" charset="0"/>
                <a:cs typeface="Calibri" panose="020F0502020204030204" pitchFamily="34" charset="0"/>
              </a:rPr>
              <a:t>crisscrossing the country visiting those municipalities with severe challenges with water and sanitation services </a:t>
            </a:r>
          </a:p>
          <a:p>
            <a:pPr marL="285750" lvl="0" indent="-285750" algn="just">
              <a:spcBef>
                <a:spcPts val="300"/>
              </a:spcBef>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DWS and Water Boards are supporting many of the municipalities to implement improvement plans</a:t>
            </a:r>
            <a:r>
              <a:rPr lang="en-US" sz="1800" dirty="0">
                <a:effectLst/>
                <a:latin typeface="Calibri" panose="020F0502020204030204" pitchFamily="34" charset="0"/>
                <a:ea typeface="Times New Roman" panose="02020603050405020304" pitchFamily="18" charset="0"/>
                <a:cs typeface="Calibri" panose="020F0502020204030204" pitchFamily="34" charset="0"/>
              </a:rPr>
              <a:t> agreed to by Ministry and municipal leadership </a:t>
            </a:r>
          </a:p>
          <a:p>
            <a:pPr marL="285750" lvl="0" indent="-285750" algn="just">
              <a:spcBef>
                <a:spcPts val="300"/>
              </a:spcBef>
              <a:buFont typeface="Arial" panose="020B0604020202020204" pitchFamily="34" charset="0"/>
              <a:buChar char="•"/>
            </a:pPr>
            <a:r>
              <a:rPr lang="en-ZA" sz="1800" dirty="0">
                <a:effectLst/>
                <a:latin typeface="Calibri" panose="020F0502020204030204" pitchFamily="34" charset="0"/>
                <a:ea typeface="Times New Roman" panose="02020603050405020304" pitchFamily="18" charset="0"/>
                <a:cs typeface="Calibri" panose="020F0502020204030204" pitchFamily="34" charset="0"/>
              </a:rPr>
              <a:t>DWS works with COGTA, the Municipal Infrastructure Support Agency, the Department of Human Settlements, and National Treasury to provide support to the worst performing municipalities, including:</a:t>
            </a:r>
          </a:p>
          <a:p>
            <a:pPr marL="576263" lvl="1" indent="-293688" algn="just">
              <a:spcBef>
                <a:spcPts val="300"/>
              </a:spcBef>
              <a:buFont typeface="Courier New" panose="02070309020205020404" pitchFamily="49" charset="0"/>
              <a:buChar char="o"/>
            </a:pPr>
            <a:r>
              <a:rPr lang="en-ZA" dirty="0">
                <a:latin typeface="Calibri" panose="020F0502020204030204" pitchFamily="34" charset="0"/>
                <a:ea typeface="Times New Roman" panose="02020603050405020304" pitchFamily="18" charset="0"/>
                <a:cs typeface="Calibri" panose="020F0502020204030204" pitchFamily="34" charset="0"/>
              </a:rPr>
              <a:t>Allocating infrastructure grants worth more than R20 billion per annum to municipalities</a:t>
            </a:r>
          </a:p>
          <a:p>
            <a:pPr marL="576263" lvl="1" indent="-293688" algn="just">
              <a:spcBef>
                <a:spcPts val="300"/>
              </a:spcBef>
              <a:buFont typeface="Courier New" panose="02070309020205020404" pitchFamily="49" charset="0"/>
              <a:buChar char="o"/>
            </a:pPr>
            <a:r>
              <a:rPr lang="en-US" dirty="0">
                <a:latin typeface="Calibri" panose="020F0502020204030204" pitchFamily="34" charset="0"/>
                <a:ea typeface="Times New Roman" panose="02020603050405020304" pitchFamily="18" charset="0"/>
                <a:cs typeface="Calibri" panose="020F0502020204030204" pitchFamily="34" charset="0"/>
              </a:rPr>
              <a:t>Technical and engineering support and assistance</a:t>
            </a:r>
          </a:p>
          <a:p>
            <a:pPr marL="576263" lvl="1" indent="-293688" algn="just">
              <a:spcBef>
                <a:spcPts val="300"/>
              </a:spcBef>
              <a:buFont typeface="Courier New" panose="02070309020205020404" pitchFamily="49" charset="0"/>
              <a:buChar char="o"/>
            </a:pPr>
            <a:r>
              <a:rPr lang="en-US" dirty="0">
                <a:latin typeface="Calibri" panose="020F0502020204030204" pitchFamily="34" charset="0"/>
                <a:ea typeface="Times New Roman" panose="02020603050405020304" pitchFamily="18" charset="0"/>
                <a:cs typeface="Calibri" panose="020F0502020204030204" pitchFamily="34" charset="0"/>
              </a:rPr>
              <a:t>Capacity building and training</a:t>
            </a:r>
          </a:p>
          <a:p>
            <a:pPr marL="576263" lvl="1" indent="-293688" algn="just">
              <a:spcBef>
                <a:spcPts val="300"/>
              </a:spcBef>
              <a:buFont typeface="Courier New" panose="02070309020205020404" pitchFamily="49" charset="0"/>
              <a:buChar char="o"/>
            </a:pPr>
            <a:r>
              <a:rPr lang="en-US" dirty="0">
                <a:latin typeface="Calibri" panose="020F0502020204030204" pitchFamily="34" charset="0"/>
                <a:ea typeface="Times New Roman" panose="02020603050405020304" pitchFamily="18" charset="0"/>
                <a:cs typeface="Calibri" panose="020F0502020204030204" pitchFamily="34" charset="0"/>
              </a:rPr>
              <a:t>Financial management advice and support</a:t>
            </a:r>
          </a:p>
          <a:p>
            <a:pPr marL="285750" indent="-285750">
              <a:spcBef>
                <a:spcPts val="300"/>
              </a:spcBef>
              <a:buFont typeface="Arial" panose="020B0604020202020204" pitchFamily="34" charset="0"/>
              <a:buChar char="•"/>
              <a:defRPr/>
            </a:pPr>
            <a:r>
              <a:rPr lang="en-US" altLang="en-US" sz="1800" dirty="0">
                <a:latin typeface="+mj-lt"/>
              </a:rPr>
              <a:t>National Treasury, DWS, COGTA and DHS need to work together to </a:t>
            </a:r>
            <a:r>
              <a:rPr lang="en-US" altLang="en-US" sz="1800" dirty="0" err="1">
                <a:latin typeface="+mj-lt"/>
              </a:rPr>
              <a:t>utilise</a:t>
            </a:r>
            <a:r>
              <a:rPr lang="en-US" altLang="en-US" sz="1800" dirty="0">
                <a:latin typeface="+mj-lt"/>
              </a:rPr>
              <a:t> grant conditions to incentivize improvements in Blue Drop, Green Drop and No Drop scores </a:t>
            </a:r>
          </a:p>
          <a:p>
            <a:pPr marL="285750" indent="-285750">
              <a:spcBef>
                <a:spcPts val="300"/>
              </a:spcBef>
              <a:buFont typeface="Arial" panose="020B0604020202020204" pitchFamily="34" charset="0"/>
              <a:buChar char="•"/>
              <a:defRPr/>
            </a:pPr>
            <a:r>
              <a:rPr lang="en-US" altLang="en-US" sz="1800" dirty="0">
                <a:latin typeface="+mj-lt"/>
              </a:rPr>
              <a:t>DWS needs to ensure that all the Water Boards have the necessary capacity to provide support to municipalities, including providing a retail WSP function if requested</a:t>
            </a:r>
          </a:p>
          <a:p>
            <a:pPr marL="285750" indent="-285750">
              <a:spcBef>
                <a:spcPts val="300"/>
              </a:spcBef>
              <a:buFont typeface="Arial" panose="020B0604020202020204" pitchFamily="34" charset="0"/>
              <a:buChar char="•"/>
              <a:defRPr/>
            </a:pPr>
            <a:r>
              <a:rPr lang="en-US" altLang="en-US" sz="1800" dirty="0">
                <a:latin typeface="+mj-lt"/>
              </a:rPr>
              <a:t>Municipalities should be provided with support to address the shortage of process controllers. As much as half of the current process shortfall can be addressed by training of existing staff to enable certification, rather than hiring new staff</a:t>
            </a:r>
          </a:p>
          <a:p>
            <a:pPr marL="285750" indent="-285750">
              <a:spcBef>
                <a:spcPts val="1200"/>
              </a:spcBef>
              <a:buFont typeface="Arial" panose="020B0604020202020204" pitchFamily="34" charset="0"/>
              <a:buChar char="•"/>
              <a:defRPr/>
            </a:pPr>
            <a:endParaRPr lang="en-US" altLang="en-US" sz="1800" dirty="0">
              <a:latin typeface="+mj-lt"/>
            </a:endParaRPr>
          </a:p>
          <a:p>
            <a:pPr marL="119063" indent="-293688" algn="just">
              <a:spcBef>
                <a:spcPts val="600"/>
              </a:spcBef>
              <a:buFont typeface="Arial" panose="020B0604020202020204" pitchFamily="34" charset="0"/>
              <a:buChar char="•"/>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76263" lvl="1" indent="-293688" algn="just">
              <a:spcBef>
                <a:spcPts val="600"/>
              </a:spcBef>
              <a:buFont typeface="Courier New" panose="02070309020205020404" pitchFamily="49" charset="0"/>
              <a:buChar char="o"/>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76263" lvl="1" indent="-293688" algn="just">
              <a:spcBef>
                <a:spcPts val="600"/>
              </a:spcBef>
              <a:buFont typeface="Courier New" panose="02070309020205020404" pitchFamily="49" charset="0"/>
              <a:buChar char="o"/>
            </a:pPr>
            <a:endParaRPr lang="en-ZA" dirty="0">
              <a:latin typeface="Calibri" panose="020F0502020204030204" pitchFamily="34" charset="0"/>
              <a:ea typeface="Times New Roman" panose="02020603050405020304" pitchFamily="18" charset="0"/>
              <a:cs typeface="Calibri" panose="020F0502020204030204" pitchFamily="34" charset="0"/>
            </a:endParaRPr>
          </a:p>
          <a:p>
            <a:pPr marL="742950" lvl="1" indent="-285750" algn="just">
              <a:spcBef>
                <a:spcPts val="600"/>
              </a:spcBef>
              <a:buFont typeface="Arial" panose="020B0604020202020204" pitchFamily="34" charset="0"/>
              <a:buChar char="•"/>
            </a:pPr>
            <a:endParaRPr lang="en-ZA"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146387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79B8-7074-A831-D17F-E51B495FFE35}"/>
              </a:ext>
            </a:extLst>
          </p:cNvPr>
          <p:cNvSpPr>
            <a:spLocks noGrp="1"/>
          </p:cNvSpPr>
          <p:nvPr>
            <p:ph type="title"/>
          </p:nvPr>
        </p:nvSpPr>
        <p:spPr>
          <a:xfrm>
            <a:off x="380010" y="437385"/>
            <a:ext cx="11431979" cy="540371"/>
          </a:xfrm>
        </p:spPr>
        <p:txBody>
          <a:bodyPr/>
          <a:lstStyle/>
          <a:p>
            <a:pPr algn="l"/>
            <a:r>
              <a:rPr lang="en-ZA" sz="2400" b="1" dirty="0">
                <a:latin typeface="+mj-lt"/>
              </a:rPr>
              <a:t>Limits to impact of support to municipalities</a:t>
            </a:r>
          </a:p>
        </p:txBody>
      </p:sp>
      <p:sp>
        <p:nvSpPr>
          <p:cNvPr id="3" name="Content Placeholder 2">
            <a:extLst>
              <a:ext uri="{FF2B5EF4-FFF2-40B4-BE49-F238E27FC236}">
                <a16:creationId xmlns:a16="http://schemas.microsoft.com/office/drawing/2014/main" id="{E94AC080-7E9B-589D-87AD-5C6ABCE1F0FF}"/>
              </a:ext>
            </a:extLst>
          </p:cNvPr>
          <p:cNvSpPr>
            <a:spLocks noGrp="1"/>
          </p:cNvSpPr>
          <p:nvPr>
            <p:ph idx="1"/>
          </p:nvPr>
        </p:nvSpPr>
        <p:spPr>
          <a:xfrm>
            <a:off x="239058" y="1108172"/>
            <a:ext cx="11713882" cy="5312443"/>
          </a:xfrm>
        </p:spPr>
        <p:txBody>
          <a:bodyPr/>
          <a:lstStyle/>
          <a:p>
            <a:pPr marL="285750" indent="-285750">
              <a:spcBef>
                <a:spcPts val="1200"/>
              </a:spcBef>
              <a:buFont typeface="Arial" panose="020B0604020202020204" pitchFamily="34" charset="0"/>
              <a:buChar char="•"/>
              <a:defRPr/>
            </a:pPr>
            <a:r>
              <a:rPr lang="en-US" altLang="en-US" sz="1800" dirty="0">
                <a:latin typeface="+mj-lt"/>
              </a:rPr>
              <a:t>Despite all the support being provided to municipalities, the drop reports indicate that water services continue to decline</a:t>
            </a:r>
          </a:p>
          <a:p>
            <a:pPr marL="285750" indent="-285750">
              <a:spcBef>
                <a:spcPts val="1200"/>
              </a:spcBef>
              <a:buFont typeface="Arial" panose="020B0604020202020204" pitchFamily="34" charset="0"/>
              <a:buChar char="•"/>
              <a:defRPr/>
            </a:pPr>
            <a:r>
              <a:rPr lang="en-US" altLang="en-US" sz="1800" dirty="0">
                <a:latin typeface="+mj-lt"/>
              </a:rPr>
              <a:t>There are limitations to which national support programmes can turn around the decline:</a:t>
            </a:r>
          </a:p>
          <a:p>
            <a:pPr marL="576263" lvl="1" indent="-293688">
              <a:spcBef>
                <a:spcPts val="1200"/>
              </a:spcBef>
              <a:buFont typeface="Courier New" panose="02070309020205020404" pitchFamily="49" charset="0"/>
              <a:buChar char="o"/>
              <a:defRPr/>
            </a:pPr>
            <a:r>
              <a:rPr lang="en-US" altLang="en-US" sz="1800" dirty="0">
                <a:latin typeface="+mj-lt"/>
              </a:rPr>
              <a:t>In those cases where the leadership of the municipality is not responding to directives or not listening to advice or not accepting support, performance can only be improved by addressing the leadership challenges</a:t>
            </a:r>
          </a:p>
          <a:p>
            <a:pPr marL="576263" lvl="1" indent="-293688">
              <a:spcBef>
                <a:spcPts val="1200"/>
              </a:spcBef>
              <a:buFont typeface="Courier New" panose="02070309020205020404" pitchFamily="49" charset="0"/>
              <a:buChar char="o"/>
              <a:defRPr/>
            </a:pPr>
            <a:r>
              <a:rPr lang="en-US" sz="1800" dirty="0">
                <a:latin typeface="+mj-lt"/>
              </a:rPr>
              <a:t>The main cause of the decline in water services is poor maintenance and operation by municipalities – which must be funded by revenue from the sale of water by municipalities to customers – DWS and COGTA are not allowed to provide funding to municipalities for maintenance and operation</a:t>
            </a:r>
          </a:p>
          <a:p>
            <a:pPr marL="576263" lvl="1" indent="-293688">
              <a:spcBef>
                <a:spcPts val="1200"/>
              </a:spcBef>
              <a:buFont typeface="Courier New" panose="02070309020205020404" pitchFamily="49" charset="0"/>
              <a:buChar char="o"/>
              <a:defRPr/>
            </a:pPr>
            <a:r>
              <a:rPr lang="en-US" sz="1800" dirty="0">
                <a:latin typeface="+mj-lt"/>
              </a:rPr>
              <a:t>DWS and COGTA are repeatedly providing municipalities with grants to repair infrastructure, which is not maintained by the municipalities, deteriorates again rapidly, and then funding needs to be provided again </a:t>
            </a:r>
          </a:p>
          <a:p>
            <a:pPr marL="576263" lvl="1" indent="-293688">
              <a:spcBef>
                <a:spcPts val="1200"/>
              </a:spcBef>
              <a:buFont typeface="Courier New" panose="02070309020205020404" pitchFamily="49" charset="0"/>
              <a:buChar char="o"/>
              <a:defRPr/>
            </a:pPr>
            <a:r>
              <a:rPr lang="en-US" altLang="en-US" sz="1800" dirty="0">
                <a:latin typeface="+mj-lt"/>
              </a:rPr>
              <a:t>National government cannot make decisions to prioritise maintenance and operation funding on behalf of municipalities – these decisions must be made by municipal Councils </a:t>
            </a:r>
          </a:p>
          <a:p>
            <a:pPr marL="576263" lvl="1" indent="-293688">
              <a:spcBef>
                <a:spcPts val="1200"/>
              </a:spcBef>
              <a:buFont typeface="Courier New" panose="02070309020205020404" pitchFamily="49" charset="0"/>
              <a:buChar char="o"/>
              <a:defRPr/>
            </a:pPr>
            <a:r>
              <a:rPr lang="en-US" altLang="en-US" sz="1800" dirty="0">
                <a:latin typeface="+mj-lt"/>
              </a:rPr>
              <a:t>National government cannot hire staff on behalf of municipalities – the municipal leadership must prioritise the filling of key technical positions with appropriately skilled staff and budget for this from revenue</a:t>
            </a:r>
          </a:p>
        </p:txBody>
      </p:sp>
      <p:sp>
        <p:nvSpPr>
          <p:cNvPr id="4" name="Slide Number Placeholder 3">
            <a:extLst>
              <a:ext uri="{FF2B5EF4-FFF2-40B4-BE49-F238E27FC236}">
                <a16:creationId xmlns:a16="http://schemas.microsoft.com/office/drawing/2014/main" id="{F765C153-4D8B-88A2-583A-A4DB6254DA6C}"/>
              </a:ext>
            </a:extLst>
          </p:cNvPr>
          <p:cNvSpPr>
            <a:spLocks noGrp="1"/>
          </p:cNvSpPr>
          <p:nvPr>
            <p:ph type="sldNum" sz="quarter" idx="12"/>
          </p:nvPr>
        </p:nvSpPr>
        <p:spPr>
          <a:xfrm>
            <a:off x="9955021" y="6320272"/>
            <a:ext cx="2844800" cy="365125"/>
          </a:xfrm>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38</a:t>
            </a:fld>
            <a:endParaRPr lang="en-US" altLang="en-US" dirty="0">
              <a:solidFill>
                <a:prstClr val="black"/>
              </a:solidFill>
              <a:ea typeface="+mn-ea"/>
            </a:endParaRPr>
          </a:p>
        </p:txBody>
      </p:sp>
    </p:spTree>
    <p:extLst>
      <p:ext uri="{BB962C8B-B14F-4D97-AF65-F5344CB8AC3E}">
        <p14:creationId xmlns:p14="http://schemas.microsoft.com/office/powerpoint/2010/main" val="696082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6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altLang="en-US"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894E4726-80D5-5DEB-4C4F-D3AFA55BA1EE}"/>
              </a:ext>
            </a:extLst>
          </p:cNvPr>
          <p:cNvSpPr txBox="1">
            <a:spLocks/>
          </p:cNvSpPr>
          <p:nvPr/>
        </p:nvSpPr>
        <p:spPr>
          <a:xfrm>
            <a:off x="188181" y="2813050"/>
            <a:ext cx="11815638" cy="615950"/>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800" b="1" dirty="0"/>
              <a:t>Grouping of municipalities </a:t>
            </a:r>
          </a:p>
        </p:txBody>
      </p:sp>
    </p:spTree>
    <p:extLst>
      <p:ext uri="{BB962C8B-B14F-4D97-AF65-F5344CB8AC3E}">
        <p14:creationId xmlns:p14="http://schemas.microsoft.com/office/powerpoint/2010/main" val="220042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130628" y="853732"/>
            <a:ext cx="11593285" cy="6771084"/>
          </a:xfrm>
          <a:prstGeom prst="rect">
            <a:avLst/>
          </a:prstGeom>
          <a:noFill/>
        </p:spPr>
        <p:txBody>
          <a:bodyPr wrap="square" rtlCol="0">
            <a:spAutoFit/>
          </a:bodyPr>
          <a:lstStyle/>
          <a:p>
            <a:pPr marL="285750" indent="-285750" algn="just">
              <a:spcBef>
                <a:spcPts val="1200"/>
              </a:spcBef>
              <a:buFont typeface="Arial" panose="020B0604020202020204" pitchFamily="34" charset="0"/>
              <a:buChar char="•"/>
            </a:pPr>
            <a:r>
              <a:rPr lang="en-GB" sz="1800" dirty="0"/>
              <a:t>DWS carries out the Drop assessments in its role as the Regulator of the water sector, in terms of the National Water Act and the Water Services Act</a:t>
            </a:r>
          </a:p>
          <a:p>
            <a:pPr marL="285750" indent="-285750" algn="just">
              <a:spcBef>
                <a:spcPts val="1200"/>
              </a:spcBef>
              <a:buFont typeface="Arial" panose="020B0604020202020204" pitchFamily="34" charset="0"/>
              <a:buChar char="•"/>
            </a:pPr>
            <a:r>
              <a:rPr lang="en-GB" dirty="0"/>
              <a:t>As the Regulator, DWS has a Constitutional and legislative duty to ensure that national minimum norms and standards are met at municipal level</a:t>
            </a:r>
            <a:endParaRPr lang="en-GB" sz="1800" dirty="0"/>
          </a:p>
          <a:p>
            <a:pPr marL="285750" indent="-285750" algn="just">
              <a:spcBef>
                <a:spcPts val="1200"/>
              </a:spcBef>
              <a:buFont typeface="Arial" panose="020B0604020202020204" pitchFamily="34" charset="0"/>
              <a:buChar char="•"/>
            </a:pPr>
            <a:r>
              <a:rPr lang="en-GB" sz="1800" dirty="0"/>
              <a:t>The five aims of the Drop reports are:</a:t>
            </a:r>
          </a:p>
          <a:p>
            <a:pPr marL="631825" lvl="1" indent="-349250" algn="just">
              <a:spcBef>
                <a:spcPts val="1200"/>
              </a:spcBef>
              <a:buFont typeface="+mj-lt"/>
              <a:buAutoNum type="arabicPeriod"/>
            </a:pPr>
            <a:r>
              <a:rPr lang="en-GB" dirty="0"/>
              <a:t>To improve municipal drinking water quality, wastewater management as well as water conservation and demand management</a:t>
            </a:r>
          </a:p>
          <a:p>
            <a:pPr marL="631825" lvl="1" indent="-349250" algn="just">
              <a:spcBef>
                <a:spcPts val="1200"/>
              </a:spcBef>
              <a:buFont typeface="+mj-lt"/>
              <a:buAutoNum type="arabicPeriod"/>
            </a:pPr>
            <a:r>
              <a:rPr lang="en-GB" dirty="0"/>
              <a:t>To keep the public and stakeholders informed and updated with credible data and information about the state of water and sanitation services in the country</a:t>
            </a:r>
          </a:p>
          <a:p>
            <a:pPr marL="631825" lvl="1" indent="-349250" algn="just">
              <a:spcBef>
                <a:spcPts val="1200"/>
              </a:spcBef>
              <a:buFont typeface="+mj-lt"/>
              <a:buAutoNum type="arabicPeriod"/>
            </a:pPr>
            <a:r>
              <a:rPr lang="en-GB" dirty="0"/>
              <a:t>To recognise water services institutions that achieve compliance and excellence in providing such services. This serves as an incentive for water services institutions to improve their performance</a:t>
            </a:r>
          </a:p>
          <a:p>
            <a:pPr marL="631825" lvl="1" indent="-349250" algn="just">
              <a:spcBef>
                <a:spcPts val="1200"/>
              </a:spcBef>
              <a:buFont typeface="+mj-lt"/>
              <a:buAutoNum type="arabicPeriod"/>
            </a:pPr>
            <a:r>
              <a:rPr lang="en-GB" dirty="0"/>
              <a:t>To provide DWS with information to inform regulatory actions against non-adherence to standards</a:t>
            </a:r>
          </a:p>
          <a:p>
            <a:pPr marL="631825" lvl="1" indent="-349250" algn="just">
              <a:spcBef>
                <a:spcPts val="1200"/>
              </a:spcBef>
              <a:buFont typeface="+mj-lt"/>
              <a:buAutoNum type="arabicPeriod"/>
            </a:pPr>
            <a:r>
              <a:rPr lang="en-US" dirty="0"/>
              <a:t>To identify what needs to be done to address each of the shortcomings identified in the reports</a:t>
            </a:r>
          </a:p>
          <a:p>
            <a:pPr marL="968375" lvl="2" indent="-228600" algn="just">
              <a:spcBef>
                <a:spcPts val="1200"/>
              </a:spcBef>
              <a:buFont typeface="Courier New" panose="02070309020205020404" pitchFamily="49" charset="0"/>
              <a:buChar char="o"/>
            </a:pPr>
            <a:r>
              <a:rPr lang="en-US" dirty="0"/>
              <a:t>In this regard, the reports are a support mechanism, in addition to being a regulatory mechanism, because they provide the owners of the infrastructure with advice and guidance as to how to improve the services</a:t>
            </a:r>
          </a:p>
          <a:p>
            <a:pPr marL="342900" indent="-342900" algn="just">
              <a:spcBef>
                <a:spcPts val="1200"/>
              </a:spcBef>
              <a:buFont typeface="Arial" panose="020B0604020202020204" pitchFamily="34" charset="0"/>
              <a:buChar char="•"/>
            </a:pPr>
            <a:endParaRPr lang="en-GB" sz="1800" dirty="0"/>
          </a:p>
          <a:p>
            <a:pPr marL="342900" indent="-342900" algn="just">
              <a:spcBef>
                <a:spcPts val="1200"/>
              </a:spcBef>
              <a:buFont typeface="Arial" panose="020B0604020202020204" pitchFamily="34" charset="0"/>
              <a:buChar char="•"/>
            </a:pPr>
            <a:endParaRPr lang="en-GB" sz="1800" dirty="0"/>
          </a:p>
          <a:p>
            <a:pPr algn="just">
              <a:spcBef>
                <a:spcPts val="1200"/>
              </a:spcBef>
            </a:pPr>
            <a:endParaRPr lang="en-ZA" sz="1800" dirty="0"/>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algn="l"/>
            <a:r>
              <a:rPr lang="en-US" sz="2400" b="1" dirty="0"/>
              <a:t>Purpose of the Drop reports</a:t>
            </a:r>
          </a:p>
          <a:p>
            <a:endParaRPr lang="en-ZA" sz="2400" b="1" dirty="0"/>
          </a:p>
        </p:txBody>
      </p:sp>
    </p:spTree>
    <p:extLst>
      <p:ext uri="{BB962C8B-B14F-4D97-AF65-F5344CB8AC3E}">
        <p14:creationId xmlns:p14="http://schemas.microsoft.com/office/powerpoint/2010/main" val="4255576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79B8-7074-A831-D17F-E51B495FFE35}"/>
              </a:ext>
            </a:extLst>
          </p:cNvPr>
          <p:cNvSpPr>
            <a:spLocks noGrp="1"/>
          </p:cNvSpPr>
          <p:nvPr>
            <p:ph type="title"/>
          </p:nvPr>
        </p:nvSpPr>
        <p:spPr>
          <a:xfrm>
            <a:off x="380010" y="437385"/>
            <a:ext cx="11431979" cy="540371"/>
          </a:xfrm>
        </p:spPr>
        <p:txBody>
          <a:bodyPr/>
          <a:lstStyle/>
          <a:p>
            <a:pPr algn="l"/>
            <a:r>
              <a:rPr lang="en-ZA" sz="2400" dirty="0">
                <a:latin typeface="+mj-lt"/>
              </a:rPr>
              <a:t>Grouping of municipalities according to BD and GD scores</a:t>
            </a:r>
            <a:endParaRPr lang="en-ZA" sz="2400" b="1" dirty="0">
              <a:latin typeface="+mj-lt"/>
            </a:endParaRPr>
          </a:p>
        </p:txBody>
      </p:sp>
      <p:sp>
        <p:nvSpPr>
          <p:cNvPr id="3" name="Content Placeholder 2">
            <a:extLst>
              <a:ext uri="{FF2B5EF4-FFF2-40B4-BE49-F238E27FC236}">
                <a16:creationId xmlns:a16="http://schemas.microsoft.com/office/drawing/2014/main" id="{E94AC080-7E9B-589D-87AD-5C6ABCE1F0FF}"/>
              </a:ext>
            </a:extLst>
          </p:cNvPr>
          <p:cNvSpPr>
            <a:spLocks noGrp="1"/>
          </p:cNvSpPr>
          <p:nvPr>
            <p:ph idx="1"/>
          </p:nvPr>
        </p:nvSpPr>
        <p:spPr>
          <a:xfrm>
            <a:off x="246888" y="1131390"/>
            <a:ext cx="11901568" cy="4881614"/>
          </a:xfrm>
        </p:spPr>
        <p:txBody>
          <a:bodyPr/>
          <a:lstStyle/>
          <a:p>
            <a:pPr marL="0" indent="0">
              <a:spcBef>
                <a:spcPts val="1200"/>
              </a:spcBef>
              <a:buNone/>
              <a:defRPr/>
            </a:pPr>
            <a:r>
              <a:rPr lang="en-US" altLang="en-US" sz="1800" dirty="0">
                <a:latin typeface="+mj-lt"/>
              </a:rPr>
              <a:t>For the purpose of this Summit, municipalities have been grouped into the following four groups based on their Drop scores:</a:t>
            </a:r>
          </a:p>
          <a:p>
            <a:pPr marL="285750" indent="-285750">
              <a:spcBef>
                <a:spcPts val="1200"/>
              </a:spcBef>
              <a:buFont typeface="Arial" panose="020B0604020202020204" pitchFamily="34" charset="0"/>
              <a:buChar char="•"/>
              <a:defRPr/>
            </a:pPr>
            <a:r>
              <a:rPr lang="en-US" altLang="en-US" sz="1800" u="sng" dirty="0">
                <a:latin typeface="+mj-lt"/>
              </a:rPr>
              <a:t>Group 1: Remain in Assembly Room</a:t>
            </a:r>
          </a:p>
          <a:p>
            <a:pPr marL="576263" lvl="1" indent="-293688">
              <a:spcBef>
                <a:spcPts val="1200"/>
              </a:spcBef>
              <a:buFont typeface="Courier New" panose="02070309020205020404" pitchFamily="49" charset="0"/>
              <a:buChar char="o"/>
              <a:defRPr/>
            </a:pPr>
            <a:r>
              <a:rPr lang="en-US" altLang="en-US" sz="1800" dirty="0">
                <a:latin typeface="+mj-lt"/>
              </a:rPr>
              <a:t>Consists of 67 municipalities which scored ‘critical’ on average across their water supply systems and/or wastewater systems in the 2023 full Blue Drop and 2022 full Green Drop assessments</a:t>
            </a:r>
          </a:p>
          <a:p>
            <a:pPr marL="176213" indent="-293688">
              <a:spcBef>
                <a:spcPts val="1200"/>
              </a:spcBef>
              <a:defRPr/>
            </a:pPr>
            <a:r>
              <a:rPr lang="en-US" sz="1800" u="sng" dirty="0">
                <a:latin typeface="+mj-lt"/>
              </a:rPr>
              <a:t>Group 2: Fabia 1 room</a:t>
            </a:r>
          </a:p>
          <a:p>
            <a:pPr marL="576263" lvl="1" indent="-293688">
              <a:spcBef>
                <a:spcPts val="1200"/>
              </a:spcBef>
              <a:buFont typeface="Courier New" panose="02070309020205020404" pitchFamily="49" charset="0"/>
              <a:buChar char="o"/>
              <a:defRPr/>
            </a:pPr>
            <a:r>
              <a:rPr lang="en-US" altLang="en-US" sz="1800" dirty="0">
                <a:latin typeface="+mj-lt"/>
              </a:rPr>
              <a:t>Consists of 38 municipalities which scored ‘poor’ on average across their water supply systems and/or wastewater systems in the 2023 full Blue Drop and 2022 full Green Drop assessments</a:t>
            </a:r>
          </a:p>
          <a:p>
            <a:pPr marL="285750" indent="-285750">
              <a:spcBef>
                <a:spcPts val="1200"/>
              </a:spcBef>
              <a:buFont typeface="Arial" panose="020B0604020202020204" pitchFamily="34" charset="0"/>
              <a:buChar char="•"/>
              <a:defRPr/>
            </a:pPr>
            <a:r>
              <a:rPr lang="en-US" altLang="en-US" sz="1800" u="sng" dirty="0">
                <a:latin typeface="+mj-lt"/>
              </a:rPr>
              <a:t>Group 3: Fabia 2 room </a:t>
            </a:r>
          </a:p>
          <a:p>
            <a:pPr marL="576263" lvl="1" indent="-293688">
              <a:spcBef>
                <a:spcPts val="1200"/>
              </a:spcBef>
              <a:buFont typeface="Courier New" panose="02070309020205020404" pitchFamily="49" charset="0"/>
              <a:buChar char="o"/>
              <a:defRPr/>
            </a:pPr>
            <a:r>
              <a:rPr lang="en-US" altLang="en-US" sz="1800" dirty="0">
                <a:latin typeface="+mj-lt"/>
              </a:rPr>
              <a:t>Consists of 27 municipalities which scored ‘average’ on average across their water supply systems and/or wastewater systems in the 2023 full Blue Drop and 2022 full Green Drop assessments</a:t>
            </a:r>
          </a:p>
          <a:p>
            <a:pPr marL="285750" indent="-285750">
              <a:spcBef>
                <a:spcPts val="1200"/>
              </a:spcBef>
              <a:buFont typeface="Arial" panose="020B0604020202020204" pitchFamily="34" charset="0"/>
              <a:buChar char="•"/>
              <a:defRPr/>
            </a:pPr>
            <a:r>
              <a:rPr lang="en-US" altLang="en-US" sz="1800" u="sng" dirty="0">
                <a:latin typeface="+mj-lt"/>
              </a:rPr>
              <a:t>Group 4: Julia room</a:t>
            </a:r>
          </a:p>
          <a:p>
            <a:pPr marL="576263" lvl="1" indent="-293688">
              <a:spcBef>
                <a:spcPts val="1200"/>
              </a:spcBef>
              <a:buFont typeface="Courier New" panose="02070309020205020404" pitchFamily="49" charset="0"/>
              <a:buChar char="o"/>
              <a:defRPr/>
            </a:pPr>
            <a:r>
              <a:rPr lang="en-US" altLang="en-US" sz="1800" dirty="0">
                <a:latin typeface="+mj-lt"/>
              </a:rPr>
              <a:t>Consists of the 12 municipalities which either scored good or excellent on average across their water supply systems and/or wastewater systems in the 2023 full Blue Drop and 2022 full Green Drop assessments</a:t>
            </a:r>
          </a:p>
          <a:p>
            <a:pPr marL="576263" lvl="1" indent="-293688">
              <a:spcBef>
                <a:spcPts val="1200"/>
              </a:spcBef>
              <a:buFont typeface="Courier New" panose="02070309020205020404" pitchFamily="49" charset="0"/>
              <a:buChar char="o"/>
              <a:defRPr/>
            </a:pPr>
            <a:endParaRPr lang="en-US" altLang="en-US" sz="1800" dirty="0">
              <a:latin typeface="+mj-lt"/>
            </a:endParaRPr>
          </a:p>
          <a:p>
            <a:pPr marL="176213" indent="-293688">
              <a:spcBef>
                <a:spcPts val="1200"/>
              </a:spcBef>
              <a:defRPr/>
            </a:pPr>
            <a:endParaRPr lang="en-US" sz="1800" dirty="0">
              <a:latin typeface="+mj-lt"/>
            </a:endParaRPr>
          </a:p>
        </p:txBody>
      </p:sp>
      <p:sp>
        <p:nvSpPr>
          <p:cNvPr id="4" name="Slide Number Placeholder 3">
            <a:extLst>
              <a:ext uri="{FF2B5EF4-FFF2-40B4-BE49-F238E27FC236}">
                <a16:creationId xmlns:a16="http://schemas.microsoft.com/office/drawing/2014/main" id="{F765C153-4D8B-88A2-583A-A4DB6254DA6C}"/>
              </a:ext>
            </a:extLst>
          </p:cNvPr>
          <p:cNvSpPr>
            <a:spLocks noGrp="1"/>
          </p:cNvSpPr>
          <p:nvPr>
            <p:ph type="sldNum" sz="quarter" idx="12"/>
          </p:nvPr>
        </p:nvSpPr>
        <p:spPr>
          <a:xfrm>
            <a:off x="9955021" y="6320272"/>
            <a:ext cx="2844800" cy="365125"/>
          </a:xfrm>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40</a:t>
            </a:fld>
            <a:endParaRPr lang="en-US" altLang="en-US" dirty="0">
              <a:solidFill>
                <a:prstClr val="black"/>
              </a:solidFill>
              <a:ea typeface="+mn-ea"/>
            </a:endParaRPr>
          </a:p>
        </p:txBody>
      </p:sp>
    </p:spTree>
    <p:extLst>
      <p:ext uri="{BB962C8B-B14F-4D97-AF65-F5344CB8AC3E}">
        <p14:creationId xmlns:p14="http://schemas.microsoft.com/office/powerpoint/2010/main" val="3391624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79B8-7074-A831-D17F-E51B495FFE35}"/>
              </a:ext>
            </a:extLst>
          </p:cNvPr>
          <p:cNvSpPr>
            <a:spLocks noGrp="1"/>
          </p:cNvSpPr>
          <p:nvPr>
            <p:ph type="title"/>
          </p:nvPr>
        </p:nvSpPr>
        <p:spPr>
          <a:xfrm>
            <a:off x="380010" y="304625"/>
            <a:ext cx="11431979" cy="540371"/>
          </a:xfrm>
        </p:spPr>
        <p:txBody>
          <a:bodyPr/>
          <a:lstStyle/>
          <a:p>
            <a:pPr algn="l"/>
            <a:r>
              <a:rPr lang="en-ZA" sz="2400" dirty="0">
                <a:latin typeface="+mj-lt"/>
              </a:rPr>
              <a:t>Group Work </a:t>
            </a:r>
            <a:endParaRPr lang="en-ZA" sz="2400" b="1" dirty="0">
              <a:latin typeface="+mj-lt"/>
            </a:endParaRPr>
          </a:p>
        </p:txBody>
      </p:sp>
      <p:sp>
        <p:nvSpPr>
          <p:cNvPr id="3" name="Content Placeholder 2">
            <a:extLst>
              <a:ext uri="{FF2B5EF4-FFF2-40B4-BE49-F238E27FC236}">
                <a16:creationId xmlns:a16="http://schemas.microsoft.com/office/drawing/2014/main" id="{E94AC080-7E9B-589D-87AD-5C6ABCE1F0FF}"/>
              </a:ext>
            </a:extLst>
          </p:cNvPr>
          <p:cNvSpPr>
            <a:spLocks noGrp="1"/>
          </p:cNvSpPr>
          <p:nvPr>
            <p:ph idx="1"/>
          </p:nvPr>
        </p:nvSpPr>
        <p:spPr>
          <a:xfrm>
            <a:off x="205086" y="909137"/>
            <a:ext cx="11781826" cy="4881614"/>
          </a:xfrm>
        </p:spPr>
        <p:txBody>
          <a:bodyPr/>
          <a:lstStyle/>
          <a:p>
            <a:pPr>
              <a:spcBef>
                <a:spcPts val="1200"/>
              </a:spcBef>
              <a:defRPr/>
            </a:pPr>
            <a:r>
              <a:rPr lang="en-US" altLang="en-US" sz="2000" dirty="0">
                <a:latin typeface="+mn-lt"/>
              </a:rPr>
              <a:t>After the presentation of the Case study by Ekurhuleni MM, the Summit will break up into these four groups</a:t>
            </a:r>
          </a:p>
          <a:p>
            <a:pPr>
              <a:spcBef>
                <a:spcPts val="1200"/>
              </a:spcBef>
              <a:defRPr/>
            </a:pPr>
            <a:r>
              <a:rPr lang="en-US" altLang="en-US" sz="2000" dirty="0">
                <a:latin typeface="+mn-lt"/>
              </a:rPr>
              <a:t>Each municipality must attend the group to which it is allocated</a:t>
            </a:r>
          </a:p>
          <a:p>
            <a:pPr>
              <a:spcBef>
                <a:spcPts val="1200"/>
              </a:spcBef>
              <a:defRPr/>
            </a:pPr>
            <a:r>
              <a:rPr lang="en-US" altLang="en-US" sz="2000" dirty="0">
                <a:latin typeface="+mn-lt"/>
              </a:rPr>
              <a:t>Water Boards, as support water service providers, are encouraged to attend Groups 1 and 2 </a:t>
            </a:r>
          </a:p>
          <a:p>
            <a:pPr>
              <a:spcBef>
                <a:spcPts val="1200"/>
              </a:spcBef>
              <a:defRPr/>
            </a:pPr>
            <a:r>
              <a:rPr lang="en-US" altLang="en-US" sz="2000" dirty="0">
                <a:latin typeface="+mn-lt"/>
              </a:rPr>
              <a:t>Other stakeholders should choose which group to attend or divide themselves up between the groups</a:t>
            </a:r>
          </a:p>
          <a:p>
            <a:pPr>
              <a:spcBef>
                <a:spcPts val="1200"/>
              </a:spcBef>
              <a:defRPr/>
            </a:pPr>
            <a:r>
              <a:rPr lang="en-US" altLang="en-US" sz="2000" dirty="0">
                <a:latin typeface="+mn-lt"/>
              </a:rPr>
              <a:t>Each group will be facilitated by a senior official from DWS</a:t>
            </a:r>
          </a:p>
          <a:p>
            <a:pPr>
              <a:spcBef>
                <a:spcPts val="1200"/>
              </a:spcBef>
              <a:defRPr/>
            </a:pPr>
            <a:r>
              <a:rPr lang="en-US" altLang="en-US" sz="2000" dirty="0">
                <a:latin typeface="+mn-lt"/>
              </a:rPr>
              <a:t>The DWS official will make a presentation to the group on the BD, GD and ND results specific to that group, analysis of the results, and initial recommendations for what should be done by the municipalities in that group to address the BD, GD and ND results </a:t>
            </a:r>
          </a:p>
          <a:p>
            <a:pPr>
              <a:spcBef>
                <a:spcPts val="1200"/>
              </a:spcBef>
              <a:defRPr/>
            </a:pPr>
            <a:r>
              <a:rPr lang="en-US" altLang="en-US" sz="2000" dirty="0">
                <a:latin typeface="+mn-lt"/>
              </a:rPr>
              <a:t>The groups will deliberate on the presentations and provide inputs</a:t>
            </a:r>
          </a:p>
          <a:p>
            <a:pPr>
              <a:spcBef>
                <a:spcPts val="1200"/>
              </a:spcBef>
              <a:defRPr/>
            </a:pPr>
            <a:r>
              <a:rPr lang="en-US" altLang="en-US" sz="2000" dirty="0">
                <a:latin typeface="+mn-lt"/>
              </a:rPr>
              <a:t>Revised presentations will then be made to plenary, for discussion and further inputs</a:t>
            </a:r>
          </a:p>
          <a:p>
            <a:pPr>
              <a:spcBef>
                <a:spcPts val="1200"/>
              </a:spcBef>
              <a:defRPr/>
            </a:pPr>
            <a:r>
              <a:rPr lang="en-US" altLang="en-US" sz="2000" dirty="0">
                <a:latin typeface="+mn-lt"/>
              </a:rPr>
              <a:t>Post the Summit, DWS will monitor the development and implementation of individual municipal action plans to address the BD, GD, and ND results</a:t>
            </a:r>
          </a:p>
          <a:p>
            <a:pPr>
              <a:spcBef>
                <a:spcPts val="1200"/>
              </a:spcBef>
              <a:defRPr/>
            </a:pPr>
            <a:endParaRPr lang="en-US" altLang="en-US" sz="2000" dirty="0">
              <a:latin typeface="+mn-lt"/>
            </a:endParaRPr>
          </a:p>
          <a:p>
            <a:pPr>
              <a:spcBef>
                <a:spcPts val="1200"/>
              </a:spcBef>
              <a:defRPr/>
            </a:pPr>
            <a:endParaRPr lang="en-US" altLang="en-US" sz="2000" dirty="0">
              <a:latin typeface="+mn-lt"/>
            </a:endParaRPr>
          </a:p>
          <a:p>
            <a:pPr>
              <a:spcBef>
                <a:spcPts val="1200"/>
              </a:spcBef>
              <a:defRPr/>
            </a:pPr>
            <a:endParaRPr lang="en-US" altLang="en-US" sz="2000" dirty="0">
              <a:latin typeface="+mn-lt"/>
            </a:endParaRPr>
          </a:p>
          <a:p>
            <a:pPr>
              <a:spcBef>
                <a:spcPts val="1200"/>
              </a:spcBef>
              <a:defRPr/>
            </a:pPr>
            <a:endParaRPr lang="en-US" altLang="en-US" sz="2000" dirty="0">
              <a:latin typeface="+mn-lt"/>
            </a:endParaRPr>
          </a:p>
          <a:p>
            <a:pPr>
              <a:spcBef>
                <a:spcPts val="1200"/>
              </a:spcBef>
              <a:defRPr/>
            </a:pPr>
            <a:endParaRPr lang="en-US" altLang="en-US" sz="2000" dirty="0">
              <a:latin typeface="+mn-lt"/>
            </a:endParaRPr>
          </a:p>
        </p:txBody>
      </p:sp>
      <p:sp>
        <p:nvSpPr>
          <p:cNvPr id="4" name="Slide Number Placeholder 3">
            <a:extLst>
              <a:ext uri="{FF2B5EF4-FFF2-40B4-BE49-F238E27FC236}">
                <a16:creationId xmlns:a16="http://schemas.microsoft.com/office/drawing/2014/main" id="{F765C153-4D8B-88A2-583A-A4DB6254DA6C}"/>
              </a:ext>
            </a:extLst>
          </p:cNvPr>
          <p:cNvSpPr>
            <a:spLocks noGrp="1"/>
          </p:cNvSpPr>
          <p:nvPr>
            <p:ph type="sldNum" sz="quarter" idx="12"/>
          </p:nvPr>
        </p:nvSpPr>
        <p:spPr>
          <a:xfrm>
            <a:off x="9955021" y="6320272"/>
            <a:ext cx="2844800" cy="365125"/>
          </a:xfrm>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41</a:t>
            </a:fld>
            <a:endParaRPr lang="en-US" altLang="en-US" dirty="0">
              <a:solidFill>
                <a:prstClr val="black"/>
              </a:solidFill>
              <a:ea typeface="+mn-ea"/>
            </a:endParaRPr>
          </a:p>
        </p:txBody>
      </p:sp>
    </p:spTree>
    <p:extLst>
      <p:ext uri="{BB962C8B-B14F-4D97-AF65-F5344CB8AC3E}">
        <p14:creationId xmlns:p14="http://schemas.microsoft.com/office/powerpoint/2010/main" val="10718458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F79B8-7074-A831-D17F-E51B495FFE35}"/>
              </a:ext>
            </a:extLst>
          </p:cNvPr>
          <p:cNvSpPr>
            <a:spLocks noGrp="1"/>
          </p:cNvSpPr>
          <p:nvPr>
            <p:ph type="title"/>
          </p:nvPr>
        </p:nvSpPr>
        <p:spPr>
          <a:xfrm>
            <a:off x="380010" y="304625"/>
            <a:ext cx="11431979" cy="540371"/>
          </a:xfrm>
        </p:spPr>
        <p:txBody>
          <a:bodyPr/>
          <a:lstStyle/>
          <a:p>
            <a:pPr algn="l"/>
            <a:r>
              <a:rPr lang="en-ZA" sz="2400" dirty="0">
                <a:latin typeface="+mj-lt"/>
              </a:rPr>
              <a:t>Guiding questions for the groups </a:t>
            </a:r>
            <a:endParaRPr lang="en-ZA" sz="2400" b="1" dirty="0">
              <a:latin typeface="+mj-lt"/>
            </a:endParaRPr>
          </a:p>
        </p:txBody>
      </p:sp>
      <p:sp>
        <p:nvSpPr>
          <p:cNvPr id="3" name="Content Placeholder 2">
            <a:extLst>
              <a:ext uri="{FF2B5EF4-FFF2-40B4-BE49-F238E27FC236}">
                <a16:creationId xmlns:a16="http://schemas.microsoft.com/office/drawing/2014/main" id="{E94AC080-7E9B-589D-87AD-5C6ABCE1F0FF}"/>
              </a:ext>
            </a:extLst>
          </p:cNvPr>
          <p:cNvSpPr>
            <a:spLocks noGrp="1"/>
          </p:cNvSpPr>
          <p:nvPr>
            <p:ph idx="1"/>
          </p:nvPr>
        </p:nvSpPr>
        <p:spPr>
          <a:xfrm>
            <a:off x="205086" y="909137"/>
            <a:ext cx="11781826" cy="4881614"/>
          </a:xfrm>
        </p:spPr>
        <p:txBody>
          <a:bodyPr/>
          <a:lstStyle/>
          <a:p>
            <a:pPr marL="0" indent="0">
              <a:spcBef>
                <a:spcPts val="1200"/>
              </a:spcBef>
              <a:buNone/>
              <a:defRPr/>
            </a:pPr>
            <a:r>
              <a:rPr lang="en-US" altLang="en-US" sz="2000" dirty="0">
                <a:latin typeface="+mn-lt"/>
              </a:rPr>
              <a:t>Based on the group presentation:</a:t>
            </a:r>
          </a:p>
          <a:p>
            <a:pPr marL="457200" indent="-457200">
              <a:spcBef>
                <a:spcPts val="1200"/>
              </a:spcBef>
              <a:buFont typeface="+mj-lt"/>
              <a:buAutoNum type="arabicPeriod"/>
              <a:defRPr/>
            </a:pPr>
            <a:r>
              <a:rPr lang="en-US" altLang="en-US" sz="2000" dirty="0">
                <a:latin typeface="+mn-lt"/>
              </a:rPr>
              <a:t>Do you agree with the analysis of the causes of good or bad performance? </a:t>
            </a:r>
          </a:p>
          <a:p>
            <a:pPr marL="457200" indent="-457200">
              <a:spcBef>
                <a:spcPts val="1200"/>
              </a:spcBef>
              <a:buFont typeface="+mj-lt"/>
              <a:buAutoNum type="arabicPeriod"/>
              <a:defRPr/>
            </a:pPr>
            <a:r>
              <a:rPr lang="en-US" altLang="en-US" sz="2000" dirty="0">
                <a:latin typeface="+mn-lt"/>
              </a:rPr>
              <a:t>Are there any important causes which have been omitted? </a:t>
            </a:r>
          </a:p>
          <a:p>
            <a:pPr marL="457200" indent="-457200">
              <a:spcBef>
                <a:spcPts val="1200"/>
              </a:spcBef>
              <a:buFont typeface="+mj-lt"/>
              <a:buAutoNum type="arabicPeriod"/>
              <a:defRPr/>
            </a:pPr>
            <a:r>
              <a:rPr lang="en-US" altLang="en-US" sz="2000" dirty="0">
                <a:latin typeface="+mn-lt"/>
              </a:rPr>
              <a:t>Do you agree with the initial recommendations for what should be done by the municipalities in the group to improve performance?</a:t>
            </a:r>
          </a:p>
          <a:p>
            <a:pPr marL="457200" indent="-457200">
              <a:spcBef>
                <a:spcPts val="1200"/>
              </a:spcBef>
              <a:buFont typeface="+mj-lt"/>
              <a:buAutoNum type="arabicPeriod"/>
              <a:defRPr/>
            </a:pPr>
            <a:r>
              <a:rPr lang="en-US" altLang="en-US" sz="2000" dirty="0">
                <a:latin typeface="+mn-lt"/>
              </a:rPr>
              <a:t>Are there any further recommendations to improve performance?</a:t>
            </a:r>
          </a:p>
          <a:p>
            <a:pPr marL="457200" indent="-457200">
              <a:spcBef>
                <a:spcPts val="1200"/>
              </a:spcBef>
              <a:buFont typeface="+mj-lt"/>
              <a:buAutoNum type="arabicPeriod"/>
              <a:defRPr/>
            </a:pPr>
            <a:endParaRPr lang="en-US" altLang="en-US" sz="2000" dirty="0">
              <a:latin typeface="+mn-lt"/>
            </a:endParaRPr>
          </a:p>
          <a:p>
            <a:pPr marL="457200" indent="-457200">
              <a:spcBef>
                <a:spcPts val="1200"/>
              </a:spcBef>
              <a:buFont typeface="+mj-lt"/>
              <a:buAutoNum type="arabicPeriod"/>
              <a:defRPr/>
            </a:pPr>
            <a:endParaRPr lang="en-US" altLang="en-US" sz="2000" dirty="0">
              <a:latin typeface="+mn-lt"/>
            </a:endParaRPr>
          </a:p>
          <a:p>
            <a:pPr marL="457200" indent="-457200">
              <a:spcBef>
                <a:spcPts val="1200"/>
              </a:spcBef>
              <a:buFont typeface="+mj-lt"/>
              <a:buAutoNum type="arabicPeriod"/>
              <a:defRPr/>
            </a:pPr>
            <a:endParaRPr lang="en-US" altLang="en-US" sz="2000" dirty="0">
              <a:latin typeface="+mn-lt"/>
            </a:endParaRPr>
          </a:p>
          <a:p>
            <a:pPr marL="457200" indent="-457200">
              <a:spcBef>
                <a:spcPts val="1200"/>
              </a:spcBef>
              <a:buFont typeface="+mj-lt"/>
              <a:buAutoNum type="arabicPeriod"/>
              <a:defRPr/>
            </a:pPr>
            <a:endParaRPr lang="en-US" altLang="en-US" sz="2000" dirty="0">
              <a:latin typeface="+mn-lt"/>
            </a:endParaRPr>
          </a:p>
          <a:p>
            <a:pPr marL="457200" indent="-457200">
              <a:spcBef>
                <a:spcPts val="1200"/>
              </a:spcBef>
              <a:buFont typeface="+mj-lt"/>
              <a:buAutoNum type="arabicPeriod"/>
              <a:defRPr/>
            </a:pPr>
            <a:endParaRPr lang="en-US" altLang="en-US" sz="2000" dirty="0">
              <a:latin typeface="+mn-lt"/>
            </a:endParaRPr>
          </a:p>
        </p:txBody>
      </p:sp>
      <p:sp>
        <p:nvSpPr>
          <p:cNvPr id="4" name="Slide Number Placeholder 3">
            <a:extLst>
              <a:ext uri="{FF2B5EF4-FFF2-40B4-BE49-F238E27FC236}">
                <a16:creationId xmlns:a16="http://schemas.microsoft.com/office/drawing/2014/main" id="{F765C153-4D8B-88A2-583A-A4DB6254DA6C}"/>
              </a:ext>
            </a:extLst>
          </p:cNvPr>
          <p:cNvSpPr>
            <a:spLocks noGrp="1"/>
          </p:cNvSpPr>
          <p:nvPr>
            <p:ph type="sldNum" sz="quarter" idx="12"/>
          </p:nvPr>
        </p:nvSpPr>
        <p:spPr>
          <a:xfrm>
            <a:off x="9955021" y="6320272"/>
            <a:ext cx="2844800" cy="365125"/>
          </a:xfrm>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42</a:t>
            </a:fld>
            <a:endParaRPr lang="en-US" altLang="en-US" dirty="0">
              <a:solidFill>
                <a:prstClr val="black"/>
              </a:solidFill>
              <a:ea typeface="+mn-ea"/>
            </a:endParaRPr>
          </a:p>
        </p:txBody>
      </p:sp>
    </p:spTree>
    <p:extLst>
      <p:ext uri="{BB962C8B-B14F-4D97-AF65-F5344CB8AC3E}">
        <p14:creationId xmlns:p14="http://schemas.microsoft.com/office/powerpoint/2010/main" val="1119197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010" y="2548474"/>
            <a:ext cx="6749980" cy="1143000"/>
          </a:xfrm>
        </p:spPr>
        <p:txBody>
          <a:bodyPr/>
          <a:lstStyle/>
          <a:p>
            <a:r>
              <a:rPr lang="en-ZA" sz="4800" b="1" dirty="0"/>
              <a:t>Thank You!</a:t>
            </a:r>
          </a:p>
        </p:txBody>
      </p:sp>
      <p:sp>
        <p:nvSpPr>
          <p:cNvPr id="4" name="Slide Number Placeholder 3"/>
          <p:cNvSpPr>
            <a:spLocks noGrp="1"/>
          </p:cNvSpPr>
          <p:nvPr>
            <p:ph type="sldNum" sz="quarter" idx="12"/>
          </p:nvPr>
        </p:nvSpPr>
        <p:spPr/>
        <p: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fld id="{03C6D365-A853-43C5-A84C-D0F878F6DFDC}" type="slidenum">
              <a:rPr kumimoji="0" lang="en-US" altLang="en-US" sz="105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ctr" defTabSz="457200" rtl="0" eaLnBrk="1" fontAlgn="base" latinLnBrk="0" hangingPunct="1">
                <a:lnSpc>
                  <a:spcPct val="100000"/>
                </a:lnSpc>
                <a:spcBef>
                  <a:spcPct val="0"/>
                </a:spcBef>
                <a:spcAft>
                  <a:spcPct val="0"/>
                </a:spcAft>
                <a:buClrTx/>
                <a:buSzTx/>
                <a:buFontTx/>
                <a:buNone/>
                <a:tabLst/>
                <a:defRPr/>
              </a:pPr>
              <a:t>43</a:t>
            </a:fld>
            <a:endParaRPr kumimoji="0" lang="en-US" altLang="en-US" sz="105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7" name="Slide Number Placeholder 3">
            <a:extLst>
              <a:ext uri="{FF2B5EF4-FFF2-40B4-BE49-F238E27FC236}">
                <a16:creationId xmlns:a16="http://schemas.microsoft.com/office/drawing/2014/main" id="{C4CC2DBE-0FA1-7D27-7C07-3F7DF0BF2CC3}"/>
              </a:ext>
            </a:extLst>
          </p:cNvPr>
          <p:cNvSpPr txBox="1">
            <a:spLocks/>
          </p:cNvSpPr>
          <p:nvPr/>
        </p:nvSpPr>
        <p:spPr>
          <a:xfrm>
            <a:off x="8458937" y="6239656"/>
            <a:ext cx="3123758" cy="365125"/>
          </a:xfrm>
          <a:prstGeom prst="rect">
            <a:avLst/>
          </a:prstGeom>
        </p:spPr>
        <p:txBody>
          <a:bodyPr vert="horz" wrap="square" lIns="91440" tIns="45720" rIns="91440" bIns="45720" numCol="1" anchor="t" anchorCtr="0" compatLnSpc="1">
            <a:prstTxWarp prst="textNoShape">
              <a:avLst/>
            </a:prstTxWarp>
          </a:bodyPr>
          <a:lstStyle>
            <a:defPPr>
              <a:defRPr lang="en-VI"/>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prstClr val="black"/>
                </a:solidFill>
              </a:rPr>
              <a:pPr algn="r">
                <a:defRPr/>
              </a:pPr>
              <a:t>43</a:t>
            </a:fld>
            <a:endParaRPr lang="en-US" altLang="en-US" dirty="0">
              <a:solidFill>
                <a:prstClr val="black"/>
              </a:solidFill>
            </a:endParaRPr>
          </a:p>
        </p:txBody>
      </p:sp>
    </p:spTree>
    <p:extLst>
      <p:ext uri="{BB962C8B-B14F-4D97-AF65-F5344CB8AC3E}">
        <p14:creationId xmlns:p14="http://schemas.microsoft.com/office/powerpoint/2010/main" val="208536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44</a:t>
            </a:fld>
            <a:endParaRPr lang="en-US" altLang="en-US" sz="1800" dirty="0">
              <a:latin typeface="Calibri" panose="020F0502020204030204" pitchFamily="34" charset="0"/>
            </a:endParaRPr>
          </a:p>
        </p:txBody>
      </p:sp>
      <p:sp>
        <p:nvSpPr>
          <p:cNvPr id="2" name="Title 1">
            <a:extLst>
              <a:ext uri="{FF2B5EF4-FFF2-40B4-BE49-F238E27FC236}">
                <a16:creationId xmlns:a16="http://schemas.microsoft.com/office/drawing/2014/main" id="{D553352E-0BC6-4E6A-C798-3881E364AF44}"/>
              </a:ext>
            </a:extLst>
          </p:cNvPr>
          <p:cNvSpPr txBox="1">
            <a:spLocks/>
          </p:cNvSpPr>
          <p:nvPr/>
        </p:nvSpPr>
        <p:spPr>
          <a:xfrm>
            <a:off x="609600" y="274638"/>
            <a:ext cx="109728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dirty="0"/>
              <a:t>Annexure A: </a:t>
            </a:r>
            <a:br>
              <a:rPr lang="en-ZA" dirty="0"/>
            </a:br>
            <a:endParaRPr lang="en-ZA" dirty="0"/>
          </a:p>
        </p:txBody>
      </p:sp>
      <p:sp>
        <p:nvSpPr>
          <p:cNvPr id="3" name="Content Placeholder 2">
            <a:extLst>
              <a:ext uri="{FF2B5EF4-FFF2-40B4-BE49-F238E27FC236}">
                <a16:creationId xmlns:a16="http://schemas.microsoft.com/office/drawing/2014/main" id="{219D76F8-281F-DAA1-5D02-13800344F437}"/>
              </a:ext>
            </a:extLst>
          </p:cNvPr>
          <p:cNvSpPr txBox="1">
            <a:spLocks/>
          </p:cNvSpPr>
          <p:nvPr/>
        </p:nvSpPr>
        <p:spPr>
          <a:xfrm>
            <a:off x="609600" y="1600206"/>
            <a:ext cx="10972800" cy="45259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dirty="0"/>
              <a:t>List of water service authorities and their water supply systems in a critical state of performance per province</a:t>
            </a:r>
          </a:p>
        </p:txBody>
      </p:sp>
    </p:spTree>
    <p:extLst>
      <p:ext uri="{BB962C8B-B14F-4D97-AF65-F5344CB8AC3E}">
        <p14:creationId xmlns:p14="http://schemas.microsoft.com/office/powerpoint/2010/main" val="3490203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45</a:t>
            </a:fld>
            <a:endParaRPr lang="en-US" altLang="en-US" sz="1800" dirty="0">
              <a:latin typeface="Calibri" panose="020F0502020204030204" pitchFamily="34" charset="0"/>
            </a:endParaRPr>
          </a:p>
        </p:txBody>
      </p:sp>
      <p:sp>
        <p:nvSpPr>
          <p:cNvPr id="2" name="Title 1">
            <a:extLst>
              <a:ext uri="{FF2B5EF4-FFF2-40B4-BE49-F238E27FC236}">
                <a16:creationId xmlns:a16="http://schemas.microsoft.com/office/drawing/2014/main" id="{CBA3AC2B-E2B2-BD53-F4E6-AFE001E4EB46}"/>
              </a:ext>
            </a:extLst>
          </p:cNvPr>
          <p:cNvSpPr txBox="1">
            <a:spLocks/>
          </p:cNvSpPr>
          <p:nvPr/>
        </p:nvSpPr>
        <p:spPr>
          <a:xfrm>
            <a:off x="914400" y="365125"/>
            <a:ext cx="10439400" cy="537602"/>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National BD Score (&lt;31% Critical State) Summary</a:t>
            </a:r>
          </a:p>
        </p:txBody>
      </p:sp>
      <p:graphicFrame>
        <p:nvGraphicFramePr>
          <p:cNvPr id="3" name="Table 2">
            <a:extLst>
              <a:ext uri="{FF2B5EF4-FFF2-40B4-BE49-F238E27FC236}">
                <a16:creationId xmlns:a16="http://schemas.microsoft.com/office/drawing/2014/main" id="{23672315-2B57-7586-9623-18CC7725D3E0}"/>
              </a:ext>
            </a:extLst>
          </p:cNvPr>
          <p:cNvGraphicFramePr>
            <a:graphicFrameLocks noGrp="1"/>
          </p:cNvGraphicFramePr>
          <p:nvPr>
            <p:extLst>
              <p:ext uri="{D42A27DB-BD31-4B8C-83A1-F6EECF244321}">
                <p14:modId xmlns:p14="http://schemas.microsoft.com/office/powerpoint/2010/main" val="2862290045"/>
              </p:ext>
            </p:extLst>
          </p:nvPr>
        </p:nvGraphicFramePr>
        <p:xfrm>
          <a:off x="174812" y="1108449"/>
          <a:ext cx="5921188" cy="4579732"/>
        </p:xfrm>
        <a:graphic>
          <a:graphicData uri="http://schemas.openxmlformats.org/drawingml/2006/table">
            <a:tbl>
              <a:tblPr firstRow="1" firstCol="1" bandRow="1"/>
              <a:tblGrid>
                <a:gridCol w="1887452">
                  <a:extLst>
                    <a:ext uri="{9D8B030D-6E8A-4147-A177-3AD203B41FA5}">
                      <a16:colId xmlns:a16="http://schemas.microsoft.com/office/drawing/2014/main" val="4011756320"/>
                    </a:ext>
                  </a:extLst>
                </a:gridCol>
                <a:gridCol w="4033736">
                  <a:extLst>
                    <a:ext uri="{9D8B030D-6E8A-4147-A177-3AD203B41FA5}">
                      <a16:colId xmlns:a16="http://schemas.microsoft.com/office/drawing/2014/main" val="1290955011"/>
                    </a:ext>
                  </a:extLst>
                </a:gridCol>
              </a:tblGrid>
              <a:tr h="439532">
                <a:tc>
                  <a:txBody>
                    <a:bodyPr/>
                    <a:lstStyle/>
                    <a:p>
                      <a:pPr marL="215900">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Name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tc>
                  <a:txBody>
                    <a:bodyPr/>
                    <a:lstStyle/>
                    <a:p>
                      <a:pPr marL="215900" algn="ctr">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Critical State (&lt;31%)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extLst>
                  <a:ext uri="{0D108BD9-81ED-4DB2-BD59-A6C34878D82A}">
                    <a16:rowId xmlns:a16="http://schemas.microsoft.com/office/drawing/2014/main" val="1829348881"/>
                  </a:ext>
                </a:extLst>
              </a:tr>
              <a:tr h="0">
                <a:tc>
                  <a:txBody>
                    <a:bodyPr/>
                    <a:lstStyle/>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Eastern Cape </a:t>
                      </a:r>
                    </a:p>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(5 WSA 27 WSS)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Water Supply Systems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249471799"/>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Alfred Nzo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Kinira</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848979551"/>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 Hani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Farms &amp; Rural,  Hofmeyer and Tarkastad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846014429"/>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 Beyers Naude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Aberdeen, Graaff-Reinet, Jansenville, Klipplaat, Nieu-Bethesda, Rietbron, Steytlerville, WaterFord, Willowmore and Wolwefontein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19932733"/>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Koukamma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Blikkiesdorp, Clarkson, Coldstream, Joubetina, Kareedouw, Krakeel, Louterwater, Misgund, Sanddrif, Storms River and Woodlands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4189491948"/>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Sundays River Valley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Addo and Kirkwood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2663478564"/>
                  </a:ext>
                </a:extLst>
              </a:tr>
            </a:tbl>
          </a:graphicData>
        </a:graphic>
      </p:graphicFrame>
      <p:graphicFrame>
        <p:nvGraphicFramePr>
          <p:cNvPr id="4" name="Table 3">
            <a:extLst>
              <a:ext uri="{FF2B5EF4-FFF2-40B4-BE49-F238E27FC236}">
                <a16:creationId xmlns:a16="http://schemas.microsoft.com/office/drawing/2014/main" id="{71768EB7-5C7D-5841-9CE6-C044AE50272B}"/>
              </a:ext>
            </a:extLst>
          </p:cNvPr>
          <p:cNvGraphicFramePr>
            <a:graphicFrameLocks noGrp="1"/>
          </p:cNvGraphicFramePr>
          <p:nvPr>
            <p:extLst>
              <p:ext uri="{D42A27DB-BD31-4B8C-83A1-F6EECF244321}">
                <p14:modId xmlns:p14="http://schemas.microsoft.com/office/powerpoint/2010/main" val="4245453702"/>
              </p:ext>
            </p:extLst>
          </p:nvPr>
        </p:nvGraphicFramePr>
        <p:xfrm>
          <a:off x="6196834" y="1108449"/>
          <a:ext cx="5820354" cy="4872224"/>
        </p:xfrm>
        <a:graphic>
          <a:graphicData uri="http://schemas.openxmlformats.org/drawingml/2006/table">
            <a:tbl>
              <a:tblPr firstRow="1" firstCol="1" bandRow="1"/>
              <a:tblGrid>
                <a:gridCol w="1973126">
                  <a:extLst>
                    <a:ext uri="{9D8B030D-6E8A-4147-A177-3AD203B41FA5}">
                      <a16:colId xmlns:a16="http://schemas.microsoft.com/office/drawing/2014/main" val="112602303"/>
                    </a:ext>
                  </a:extLst>
                </a:gridCol>
                <a:gridCol w="3847228">
                  <a:extLst>
                    <a:ext uri="{9D8B030D-6E8A-4147-A177-3AD203B41FA5}">
                      <a16:colId xmlns:a16="http://schemas.microsoft.com/office/drawing/2014/main" val="4244952564"/>
                    </a:ext>
                  </a:extLst>
                </a:gridCol>
              </a:tblGrid>
              <a:tr h="457704">
                <a:tc>
                  <a:txBody>
                    <a:bodyPr/>
                    <a:lstStyle/>
                    <a:p>
                      <a:pPr marL="215900">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Name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tx2">
                        <a:lumMod val="20000"/>
                        <a:lumOff val="80000"/>
                      </a:schemeClr>
                    </a:solidFill>
                  </a:tcPr>
                </a:tc>
                <a:tc>
                  <a:txBody>
                    <a:bodyPr/>
                    <a:lstStyle/>
                    <a:p>
                      <a:pPr marL="215900" algn="ctr">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Critical State (&lt;31%)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14726200"/>
                  </a:ext>
                </a:extLst>
              </a:tr>
              <a:tr h="0">
                <a:tc>
                  <a:txBody>
                    <a:bodyPr/>
                    <a:lstStyle/>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Free State </a:t>
                      </a:r>
                    </a:p>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(10 WSA 31 WSS)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Water Supply Systems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82064518"/>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Mafube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Frankfort, Tweeling, Villiers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970351052"/>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Maluti-a-Phofung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Bluegumbosch, Kestell, Harankopane, Mphatlalatsane, Greater Qwaqwa, Makwane, Harrismith, Tshiame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846592256"/>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Mangaung</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Soutpan Krugersdrift Dam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875932912"/>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Mantsopa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Hobhouse, Tweespruit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890344265"/>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Masilonyana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Brandfort, Theunissen, Verkeerdevlei, Winburg</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08435069"/>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Mohokare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Rouxville, Smithfield, Zastron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317483841"/>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Moqhaka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Steynsrus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246399931"/>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Ngwathe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Parys, Vredefort, Koppies, Edenville boreholes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371781514"/>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Setsoto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Clocolan, Senekal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4097386536"/>
                  </a:ext>
                </a:extLst>
              </a:tr>
              <a:tr h="0">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Tokologo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Boshof, Dealesville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766522069"/>
                  </a:ext>
                </a:extLst>
              </a:tr>
            </a:tbl>
          </a:graphicData>
        </a:graphic>
      </p:graphicFrame>
    </p:spTree>
    <p:extLst>
      <p:ext uri="{BB962C8B-B14F-4D97-AF65-F5344CB8AC3E}">
        <p14:creationId xmlns:p14="http://schemas.microsoft.com/office/powerpoint/2010/main" val="3341319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788E-2412-8075-C8C4-E4C3ABED8B3F}"/>
              </a:ext>
            </a:extLst>
          </p:cNvPr>
          <p:cNvSpPr txBox="1">
            <a:spLocks/>
          </p:cNvSpPr>
          <p:nvPr/>
        </p:nvSpPr>
        <p:spPr>
          <a:xfrm>
            <a:off x="876300" y="59886"/>
            <a:ext cx="10439400" cy="537602"/>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National BD Score (&lt;31% Critical State) Summary</a:t>
            </a:r>
          </a:p>
        </p:txBody>
      </p:sp>
      <p:graphicFrame>
        <p:nvGraphicFramePr>
          <p:cNvPr id="3" name="Table 2">
            <a:extLst>
              <a:ext uri="{FF2B5EF4-FFF2-40B4-BE49-F238E27FC236}">
                <a16:creationId xmlns:a16="http://schemas.microsoft.com/office/drawing/2014/main" id="{C4170DB5-DD58-64B6-D667-8170D1DCA522}"/>
              </a:ext>
            </a:extLst>
          </p:cNvPr>
          <p:cNvGraphicFramePr>
            <a:graphicFrameLocks noGrp="1"/>
          </p:cNvGraphicFramePr>
          <p:nvPr>
            <p:extLst>
              <p:ext uri="{D42A27DB-BD31-4B8C-83A1-F6EECF244321}">
                <p14:modId xmlns:p14="http://schemas.microsoft.com/office/powerpoint/2010/main" val="4245173839"/>
              </p:ext>
            </p:extLst>
          </p:nvPr>
        </p:nvGraphicFramePr>
        <p:xfrm>
          <a:off x="174812" y="612243"/>
          <a:ext cx="6459070" cy="6036581"/>
        </p:xfrm>
        <a:graphic>
          <a:graphicData uri="http://schemas.openxmlformats.org/drawingml/2006/table">
            <a:tbl>
              <a:tblPr firstRow="1" firstCol="1" bandRow="1"/>
              <a:tblGrid>
                <a:gridCol w="2293189">
                  <a:extLst>
                    <a:ext uri="{9D8B030D-6E8A-4147-A177-3AD203B41FA5}">
                      <a16:colId xmlns:a16="http://schemas.microsoft.com/office/drawing/2014/main" val="4011756320"/>
                    </a:ext>
                  </a:extLst>
                </a:gridCol>
                <a:gridCol w="4165881">
                  <a:extLst>
                    <a:ext uri="{9D8B030D-6E8A-4147-A177-3AD203B41FA5}">
                      <a16:colId xmlns:a16="http://schemas.microsoft.com/office/drawing/2014/main" val="1290955011"/>
                    </a:ext>
                  </a:extLst>
                </a:gridCol>
              </a:tblGrid>
              <a:tr h="499381">
                <a:tc>
                  <a:txBody>
                    <a:bodyPr/>
                    <a:lstStyle/>
                    <a:p>
                      <a:pPr marL="215900">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Name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tc>
                  <a:txBody>
                    <a:bodyPr/>
                    <a:lstStyle/>
                    <a:p>
                      <a:pPr marL="215900" algn="ctr">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Critical State (&lt;31%)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extLst>
                  <a:ext uri="{0D108BD9-81ED-4DB2-BD59-A6C34878D82A}">
                    <a16:rowId xmlns:a16="http://schemas.microsoft.com/office/drawing/2014/main" val="1829348881"/>
                  </a:ext>
                </a:extLst>
              </a:tr>
              <a:tr h="0">
                <a:tc>
                  <a:txBody>
                    <a:bodyPr/>
                    <a:lstStyle/>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KwaZulu Natal </a:t>
                      </a:r>
                    </a:p>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(4 WSA 21 WSS)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Water Supply Systems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24947179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Harry Gwala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Machunwini, Chibini</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84897955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King Cetshwayo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Khombe, Pikiliyeza</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84601442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Umzinyathi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of 13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19932733"/>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Zululand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Coronation, eMondlo, Hlobane, Louwsberg, Vryheid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4189491948"/>
                  </a:ext>
                </a:extLst>
              </a:tr>
              <a:tr h="218141">
                <a:tc>
                  <a:txBody>
                    <a:bodyPr/>
                    <a:lstStyle/>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Limpopo</a:t>
                      </a:r>
                    </a:p>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(6 WSA 26 WSS)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Water Supply Systems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663478564"/>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Bela-Bela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Radium, Rapotokwane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427311906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Capricorn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Alldays, Botlokwa, Mogwadi  and Senwabarwana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456153832"/>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Greater Sekhukhune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Flag Boshielo, Kutullo, Magukubjane, Mahlokoena, Mapodile, Marishane, Masemola, Ngwaabe,  Nkosini, Penge, Steelpoort, Tsakane and Vergelegen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824334524"/>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Modimolle/Mookgophong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Mookgophong, Mabaleng, Mabatlane and Roedtan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145821323"/>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Mopani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Drakensig</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8271283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Thabazimbi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Leeupoort and Rooiberg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303623821"/>
                  </a:ext>
                </a:extLst>
              </a:tr>
            </a:tbl>
          </a:graphicData>
        </a:graphic>
      </p:graphicFrame>
      <p:graphicFrame>
        <p:nvGraphicFramePr>
          <p:cNvPr id="4" name="Table 3">
            <a:extLst>
              <a:ext uri="{FF2B5EF4-FFF2-40B4-BE49-F238E27FC236}">
                <a16:creationId xmlns:a16="http://schemas.microsoft.com/office/drawing/2014/main" id="{76B6015F-47C7-743F-63F5-52328E29A9FC}"/>
              </a:ext>
            </a:extLst>
          </p:cNvPr>
          <p:cNvGraphicFramePr>
            <a:graphicFrameLocks noGrp="1"/>
          </p:cNvGraphicFramePr>
          <p:nvPr>
            <p:extLst>
              <p:ext uri="{D42A27DB-BD31-4B8C-83A1-F6EECF244321}">
                <p14:modId xmlns:p14="http://schemas.microsoft.com/office/powerpoint/2010/main" val="3559882048"/>
              </p:ext>
            </p:extLst>
          </p:nvPr>
        </p:nvGraphicFramePr>
        <p:xfrm>
          <a:off x="6722890" y="612243"/>
          <a:ext cx="5163670" cy="5969504"/>
        </p:xfrm>
        <a:graphic>
          <a:graphicData uri="http://schemas.openxmlformats.org/drawingml/2006/table">
            <a:tbl>
              <a:tblPr firstRow="1" firstCol="1" bandRow="1"/>
              <a:tblGrid>
                <a:gridCol w="2344270">
                  <a:extLst>
                    <a:ext uri="{9D8B030D-6E8A-4147-A177-3AD203B41FA5}">
                      <a16:colId xmlns:a16="http://schemas.microsoft.com/office/drawing/2014/main" val="112602303"/>
                    </a:ext>
                  </a:extLst>
                </a:gridCol>
                <a:gridCol w="2819400">
                  <a:extLst>
                    <a:ext uri="{9D8B030D-6E8A-4147-A177-3AD203B41FA5}">
                      <a16:colId xmlns:a16="http://schemas.microsoft.com/office/drawing/2014/main" val="4244952564"/>
                    </a:ext>
                  </a:extLst>
                </a:gridCol>
              </a:tblGrid>
              <a:tr h="457704">
                <a:tc>
                  <a:txBody>
                    <a:bodyPr/>
                    <a:lstStyle/>
                    <a:p>
                      <a:pPr marL="215900">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Name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tx2">
                        <a:lumMod val="20000"/>
                        <a:lumOff val="80000"/>
                      </a:schemeClr>
                    </a:solidFill>
                  </a:tcPr>
                </a:tc>
                <a:tc>
                  <a:txBody>
                    <a:bodyPr/>
                    <a:lstStyle/>
                    <a:p>
                      <a:pPr marL="215900" algn="ctr">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Critical State (&lt;31%)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14726200"/>
                  </a:ext>
                </a:extLst>
              </a:tr>
              <a:tr h="0">
                <a:tc>
                  <a:txBody>
                    <a:bodyPr/>
                    <a:lstStyle/>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Mpumalanga</a:t>
                      </a:r>
                    </a:p>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(8 WSA 34 WSS)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Water Supply Systems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82064518"/>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Albert Luthuli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8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970351052"/>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Dipaleseng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Greater Dipaleseng</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846592256"/>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Emakhazeni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Belfast, Dullstroom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875932912"/>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Mbombela/Umjindi</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Elandshoek, Hazyview, White River, White River Country &amp; Golf Estates, Mjindini Trust-Madakwa, Rimers-Suid Kaap, Sheba, Mjejane, Legogote, Nyongane River, Dwaleni, Mshadza</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890344265"/>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Mkhondo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Rural WSS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0843506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Msukaligwa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Breyten, Davel, Douglas dam, Lothair, South works (noitgedacht farm)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31748384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Thaba Chweu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Coromandel, Graskop, Lydenburg, Sabie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24639993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Thembisile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Langkloof</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371781514"/>
                  </a:ext>
                </a:extLst>
              </a:tr>
            </a:tbl>
          </a:graphicData>
        </a:graphic>
      </p:graphicFrame>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11665857" y="6283699"/>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46</a:t>
            </a:fld>
            <a:endParaRPr lang="en-US" altLang="en-US" sz="1800" dirty="0">
              <a:latin typeface="Calibri" panose="020F0502020204030204" pitchFamily="34" charset="0"/>
            </a:endParaRPr>
          </a:p>
        </p:txBody>
      </p:sp>
    </p:spTree>
    <p:extLst>
      <p:ext uri="{BB962C8B-B14F-4D97-AF65-F5344CB8AC3E}">
        <p14:creationId xmlns:p14="http://schemas.microsoft.com/office/powerpoint/2010/main" val="4289424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47</a:t>
            </a:fld>
            <a:endParaRPr lang="en-US" altLang="en-US" sz="1800" dirty="0">
              <a:latin typeface="Calibri" panose="020F0502020204030204" pitchFamily="34" charset="0"/>
            </a:endParaRPr>
          </a:p>
        </p:txBody>
      </p:sp>
      <p:sp>
        <p:nvSpPr>
          <p:cNvPr id="2" name="Title 1">
            <a:extLst>
              <a:ext uri="{FF2B5EF4-FFF2-40B4-BE49-F238E27FC236}">
                <a16:creationId xmlns:a16="http://schemas.microsoft.com/office/drawing/2014/main" id="{66CAF65E-328D-7DB8-03A3-E03D9C6ABEBA}"/>
              </a:ext>
            </a:extLst>
          </p:cNvPr>
          <p:cNvSpPr txBox="1">
            <a:spLocks/>
          </p:cNvSpPr>
          <p:nvPr/>
        </p:nvSpPr>
        <p:spPr>
          <a:xfrm>
            <a:off x="876300" y="59886"/>
            <a:ext cx="10439400" cy="537602"/>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National BD Score (&lt;31% Critical State) Summary</a:t>
            </a:r>
          </a:p>
        </p:txBody>
      </p:sp>
      <p:graphicFrame>
        <p:nvGraphicFramePr>
          <p:cNvPr id="3" name="Table 2">
            <a:extLst>
              <a:ext uri="{FF2B5EF4-FFF2-40B4-BE49-F238E27FC236}">
                <a16:creationId xmlns:a16="http://schemas.microsoft.com/office/drawing/2014/main" id="{A995DB0B-4983-D0DC-0EEE-344E9BA01ED7}"/>
              </a:ext>
            </a:extLst>
          </p:cNvPr>
          <p:cNvGraphicFramePr>
            <a:graphicFrameLocks noGrp="1"/>
          </p:cNvGraphicFramePr>
          <p:nvPr>
            <p:extLst>
              <p:ext uri="{D42A27DB-BD31-4B8C-83A1-F6EECF244321}">
                <p14:modId xmlns:p14="http://schemas.microsoft.com/office/powerpoint/2010/main" val="3643083161"/>
              </p:ext>
            </p:extLst>
          </p:nvPr>
        </p:nvGraphicFramePr>
        <p:xfrm>
          <a:off x="174812" y="612243"/>
          <a:ext cx="6459070" cy="5534258"/>
        </p:xfrm>
        <a:graphic>
          <a:graphicData uri="http://schemas.openxmlformats.org/drawingml/2006/table">
            <a:tbl>
              <a:tblPr firstRow="1" firstCol="1" bandRow="1"/>
              <a:tblGrid>
                <a:gridCol w="2293189">
                  <a:extLst>
                    <a:ext uri="{9D8B030D-6E8A-4147-A177-3AD203B41FA5}">
                      <a16:colId xmlns:a16="http://schemas.microsoft.com/office/drawing/2014/main" val="4011756320"/>
                    </a:ext>
                  </a:extLst>
                </a:gridCol>
                <a:gridCol w="4165881">
                  <a:extLst>
                    <a:ext uri="{9D8B030D-6E8A-4147-A177-3AD203B41FA5}">
                      <a16:colId xmlns:a16="http://schemas.microsoft.com/office/drawing/2014/main" val="1290955011"/>
                    </a:ext>
                  </a:extLst>
                </a:gridCol>
              </a:tblGrid>
              <a:tr h="571098">
                <a:tc>
                  <a:txBody>
                    <a:bodyPr/>
                    <a:lstStyle/>
                    <a:p>
                      <a:pPr marL="215900">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Name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tc>
                  <a:txBody>
                    <a:bodyPr/>
                    <a:lstStyle/>
                    <a:p>
                      <a:pPr marL="215900" algn="ctr">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Critical State (&lt;31%)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extLst>
                  <a:ext uri="{0D108BD9-81ED-4DB2-BD59-A6C34878D82A}">
                    <a16:rowId xmlns:a16="http://schemas.microsoft.com/office/drawing/2014/main" val="1829348881"/>
                  </a:ext>
                </a:extLst>
              </a:tr>
              <a:tr h="0">
                <a:tc>
                  <a:txBody>
                    <a:bodyPr/>
                    <a:lstStyle/>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Northern Cape</a:t>
                      </a:r>
                    </a:p>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(22 WSA 123 WSS)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Water Supply Systems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24947179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!Kai! Garib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16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84897955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!Kheis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Gariep, Grootdrink, Wegdraai</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84601442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Dikgatlong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Barkley West, Windsorton</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19932733"/>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Emthanjeni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3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4189491948"/>
                  </a:ext>
                </a:extLst>
              </a:tr>
              <a:tr h="218141">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Gamagara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Dibeng</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663478564"/>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Ga-Segonyana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 of 24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427311906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Joe Morolong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 of 18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456153832"/>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Kamiesberg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16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824334524"/>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Kareeberg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3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145821323"/>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Karoo Hoogland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3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8271283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Kgatelopele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Danielskuil</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30362382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Khai-Ma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4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2255128062"/>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Magareng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Warrenton</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48869955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Nama Khoi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Buffelsrivier, Carolusberg, Goodhouse, Kommagas, Rooiwal, Vioolsdrift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352422223"/>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Phokwane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Hartswater, Jan Kempdorp</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bg1"/>
                    </a:solidFill>
                  </a:tcPr>
                </a:tc>
                <a:extLst>
                  <a:ext uri="{0D108BD9-81ED-4DB2-BD59-A6C34878D82A}">
                    <a16:rowId xmlns:a16="http://schemas.microsoft.com/office/drawing/2014/main" val="3553069723"/>
                  </a:ext>
                </a:extLst>
              </a:tr>
            </a:tbl>
          </a:graphicData>
        </a:graphic>
      </p:graphicFrame>
      <p:graphicFrame>
        <p:nvGraphicFramePr>
          <p:cNvPr id="4" name="Table 3">
            <a:extLst>
              <a:ext uri="{FF2B5EF4-FFF2-40B4-BE49-F238E27FC236}">
                <a16:creationId xmlns:a16="http://schemas.microsoft.com/office/drawing/2014/main" id="{CB5D4243-67A3-7E11-B3A4-1D7A5F33DC49}"/>
              </a:ext>
            </a:extLst>
          </p:cNvPr>
          <p:cNvGraphicFramePr>
            <a:graphicFrameLocks noGrp="1"/>
          </p:cNvGraphicFramePr>
          <p:nvPr>
            <p:extLst>
              <p:ext uri="{D42A27DB-BD31-4B8C-83A1-F6EECF244321}">
                <p14:modId xmlns:p14="http://schemas.microsoft.com/office/powerpoint/2010/main" val="1105045179"/>
              </p:ext>
            </p:extLst>
          </p:nvPr>
        </p:nvGraphicFramePr>
        <p:xfrm>
          <a:off x="6853518" y="612243"/>
          <a:ext cx="5163670" cy="2377944"/>
        </p:xfrm>
        <a:graphic>
          <a:graphicData uri="http://schemas.openxmlformats.org/drawingml/2006/table">
            <a:tbl>
              <a:tblPr firstRow="1" firstCol="1" bandRow="1"/>
              <a:tblGrid>
                <a:gridCol w="2344270">
                  <a:extLst>
                    <a:ext uri="{9D8B030D-6E8A-4147-A177-3AD203B41FA5}">
                      <a16:colId xmlns:a16="http://schemas.microsoft.com/office/drawing/2014/main" val="112602303"/>
                    </a:ext>
                  </a:extLst>
                </a:gridCol>
                <a:gridCol w="2819400">
                  <a:extLst>
                    <a:ext uri="{9D8B030D-6E8A-4147-A177-3AD203B41FA5}">
                      <a16:colId xmlns:a16="http://schemas.microsoft.com/office/drawing/2014/main" val="4244952564"/>
                    </a:ext>
                  </a:extLst>
                </a:gridCol>
              </a:tblGrid>
              <a:tr h="457704">
                <a:tc>
                  <a:txBody>
                    <a:bodyPr/>
                    <a:lstStyle/>
                    <a:p>
                      <a:pPr marL="215900">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Name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tx2">
                        <a:lumMod val="20000"/>
                        <a:lumOff val="80000"/>
                      </a:schemeClr>
                    </a:solidFill>
                  </a:tcPr>
                </a:tc>
                <a:tc>
                  <a:txBody>
                    <a:bodyPr/>
                    <a:lstStyle/>
                    <a:p>
                      <a:pPr marL="215900" algn="ctr">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Critical State (&lt;31%)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14726200"/>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Renosterberg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3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82064518"/>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Richtersveld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5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970351052"/>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Siyancuma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4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846592256"/>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Siyathemba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Marydale </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875932912"/>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Tsantsabane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Skeyfontein</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890344265"/>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Ubuntu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5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0843506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Umsobomvu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 3 WSSs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317483841"/>
                  </a:ext>
                </a:extLst>
              </a:tr>
            </a:tbl>
          </a:graphicData>
        </a:graphic>
      </p:graphicFrame>
    </p:spTree>
    <p:extLst>
      <p:ext uri="{BB962C8B-B14F-4D97-AF65-F5344CB8AC3E}">
        <p14:creationId xmlns:p14="http://schemas.microsoft.com/office/powerpoint/2010/main" val="1935212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F9F9DF-2A80-495A-BC7D-0DED87084C92}" type="slidenum">
              <a:rPr lang="en-US" altLang="en-US" sz="1800" smtClean="0">
                <a:latin typeface="Calibri" panose="020F0502020204030204" pitchFamily="34" charset="0"/>
              </a:rPr>
              <a:pPr/>
              <a:t>48</a:t>
            </a:fld>
            <a:endParaRPr lang="en-US" altLang="en-US" sz="1800" dirty="0">
              <a:latin typeface="Calibri" panose="020F0502020204030204" pitchFamily="34" charset="0"/>
            </a:endParaRPr>
          </a:p>
        </p:txBody>
      </p:sp>
      <p:sp>
        <p:nvSpPr>
          <p:cNvPr id="2" name="Title 1">
            <a:extLst>
              <a:ext uri="{FF2B5EF4-FFF2-40B4-BE49-F238E27FC236}">
                <a16:creationId xmlns:a16="http://schemas.microsoft.com/office/drawing/2014/main" id="{EB34E6F8-FDAA-5CAD-FAB6-E423D11AF750}"/>
              </a:ext>
            </a:extLst>
          </p:cNvPr>
          <p:cNvSpPr txBox="1">
            <a:spLocks/>
          </p:cNvSpPr>
          <p:nvPr/>
        </p:nvSpPr>
        <p:spPr>
          <a:xfrm>
            <a:off x="914400" y="365125"/>
            <a:ext cx="10439400" cy="537602"/>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National BD Score (&lt;31% Critical State) Summary</a:t>
            </a:r>
          </a:p>
        </p:txBody>
      </p:sp>
      <p:graphicFrame>
        <p:nvGraphicFramePr>
          <p:cNvPr id="3" name="Table 2">
            <a:extLst>
              <a:ext uri="{FF2B5EF4-FFF2-40B4-BE49-F238E27FC236}">
                <a16:creationId xmlns:a16="http://schemas.microsoft.com/office/drawing/2014/main" id="{E3E8E468-6356-67FE-876F-8641C7C26189}"/>
              </a:ext>
            </a:extLst>
          </p:cNvPr>
          <p:cNvGraphicFramePr>
            <a:graphicFrameLocks noGrp="1"/>
          </p:cNvGraphicFramePr>
          <p:nvPr>
            <p:extLst>
              <p:ext uri="{D42A27DB-BD31-4B8C-83A1-F6EECF244321}">
                <p14:modId xmlns:p14="http://schemas.microsoft.com/office/powerpoint/2010/main" val="2391913718"/>
              </p:ext>
            </p:extLst>
          </p:nvPr>
        </p:nvGraphicFramePr>
        <p:xfrm>
          <a:off x="174812" y="1108449"/>
          <a:ext cx="5921188" cy="2659492"/>
        </p:xfrm>
        <a:graphic>
          <a:graphicData uri="http://schemas.openxmlformats.org/drawingml/2006/table">
            <a:tbl>
              <a:tblPr firstRow="1" firstCol="1" bandRow="1"/>
              <a:tblGrid>
                <a:gridCol w="1887452">
                  <a:extLst>
                    <a:ext uri="{9D8B030D-6E8A-4147-A177-3AD203B41FA5}">
                      <a16:colId xmlns:a16="http://schemas.microsoft.com/office/drawing/2014/main" val="4011756320"/>
                    </a:ext>
                  </a:extLst>
                </a:gridCol>
                <a:gridCol w="4033736">
                  <a:extLst>
                    <a:ext uri="{9D8B030D-6E8A-4147-A177-3AD203B41FA5}">
                      <a16:colId xmlns:a16="http://schemas.microsoft.com/office/drawing/2014/main" val="1290955011"/>
                    </a:ext>
                  </a:extLst>
                </a:gridCol>
              </a:tblGrid>
              <a:tr h="439532">
                <a:tc>
                  <a:txBody>
                    <a:bodyPr/>
                    <a:lstStyle/>
                    <a:p>
                      <a:pPr marL="215900">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Name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tc>
                  <a:txBody>
                    <a:bodyPr/>
                    <a:lstStyle/>
                    <a:p>
                      <a:pPr marL="215900" algn="ctr">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Critical State (&lt;31%)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B8CCE4"/>
                    </a:solidFill>
                  </a:tcPr>
                </a:tc>
                <a:extLst>
                  <a:ext uri="{0D108BD9-81ED-4DB2-BD59-A6C34878D82A}">
                    <a16:rowId xmlns:a16="http://schemas.microsoft.com/office/drawing/2014/main" val="1829348881"/>
                  </a:ext>
                </a:extLst>
              </a:tr>
              <a:tr h="0">
                <a:tc>
                  <a:txBody>
                    <a:bodyPr/>
                    <a:lstStyle/>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North West</a:t>
                      </a:r>
                    </a:p>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(3 WSA 7 WSS)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Water Supply Systems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24947179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 Ruth S Mompati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Bogosing, Majeakgoro, Pudimoe, Schweizer Reneke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848979551"/>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Kgetlengrivier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Koster, Swartruggens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2846014429"/>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Ngaka Modiri Molema DM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Ratlou: Kraaipan Cluster B/H</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tcPr>
                </a:tc>
                <a:extLst>
                  <a:ext uri="{0D108BD9-81ED-4DB2-BD59-A6C34878D82A}">
                    <a16:rowId xmlns:a16="http://schemas.microsoft.com/office/drawing/2014/main" val="19932733"/>
                  </a:ext>
                </a:extLst>
              </a:tr>
            </a:tbl>
          </a:graphicData>
        </a:graphic>
      </p:graphicFrame>
      <p:graphicFrame>
        <p:nvGraphicFramePr>
          <p:cNvPr id="4" name="Table 3">
            <a:extLst>
              <a:ext uri="{FF2B5EF4-FFF2-40B4-BE49-F238E27FC236}">
                <a16:creationId xmlns:a16="http://schemas.microsoft.com/office/drawing/2014/main" id="{4664DB69-58BC-05DE-AF29-A7F0FFB1E994}"/>
              </a:ext>
            </a:extLst>
          </p:cNvPr>
          <p:cNvGraphicFramePr>
            <a:graphicFrameLocks noGrp="1"/>
          </p:cNvGraphicFramePr>
          <p:nvPr>
            <p:extLst>
              <p:ext uri="{D42A27DB-BD31-4B8C-83A1-F6EECF244321}">
                <p14:modId xmlns:p14="http://schemas.microsoft.com/office/powerpoint/2010/main" val="3351218054"/>
              </p:ext>
            </p:extLst>
          </p:nvPr>
        </p:nvGraphicFramePr>
        <p:xfrm>
          <a:off x="6196834" y="1108449"/>
          <a:ext cx="5820354" cy="2403344"/>
        </p:xfrm>
        <a:graphic>
          <a:graphicData uri="http://schemas.openxmlformats.org/drawingml/2006/table">
            <a:tbl>
              <a:tblPr firstRow="1" firstCol="1" bandRow="1"/>
              <a:tblGrid>
                <a:gridCol w="1973126">
                  <a:extLst>
                    <a:ext uri="{9D8B030D-6E8A-4147-A177-3AD203B41FA5}">
                      <a16:colId xmlns:a16="http://schemas.microsoft.com/office/drawing/2014/main" val="112602303"/>
                    </a:ext>
                  </a:extLst>
                </a:gridCol>
                <a:gridCol w="3847228">
                  <a:extLst>
                    <a:ext uri="{9D8B030D-6E8A-4147-A177-3AD203B41FA5}">
                      <a16:colId xmlns:a16="http://schemas.microsoft.com/office/drawing/2014/main" val="4244952564"/>
                    </a:ext>
                  </a:extLst>
                </a:gridCol>
              </a:tblGrid>
              <a:tr h="457704">
                <a:tc>
                  <a:txBody>
                    <a:bodyPr/>
                    <a:lstStyle/>
                    <a:p>
                      <a:pPr marL="215900">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WSA Name</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tx2">
                        <a:lumMod val="20000"/>
                        <a:lumOff val="80000"/>
                      </a:schemeClr>
                    </a:solidFill>
                  </a:tcPr>
                </a:tc>
                <a:tc>
                  <a:txBody>
                    <a:bodyPr/>
                    <a:lstStyle/>
                    <a:p>
                      <a:pPr marL="215900" algn="ctr">
                        <a:spcBef>
                          <a:spcPts val="100"/>
                        </a:spcBef>
                        <a:spcAft>
                          <a:spcPts val="100"/>
                        </a:spcAft>
                      </a:pPr>
                      <a:r>
                        <a:rPr lang="en-GB"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 Critical State (&lt;31%)</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14726200"/>
                  </a:ext>
                </a:extLst>
              </a:tr>
              <a:tr h="0">
                <a:tc>
                  <a:txBody>
                    <a:bodyPr/>
                    <a:lstStyle/>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Western Cape</a:t>
                      </a:r>
                    </a:p>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(4WSA 8 WSS)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50"/>
                        </a:spcBef>
                        <a:spcAft>
                          <a:spcPts val="5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Water Supply Systems</a:t>
                      </a: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82064518"/>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Beaufort West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Murraysburg, Nelspoort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970351052"/>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Hessequa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Jongensfontein</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846592256"/>
                  </a:ext>
                </a:extLst>
              </a:tr>
              <a:tr h="0">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Kannaland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spcBef>
                          <a:spcPts val="100"/>
                        </a:spcBef>
                        <a:spcAft>
                          <a:spcPts val="1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Ladismith, Van Wyksdorp, Zoar</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1875932912"/>
                  </a:ext>
                </a:extLst>
              </a:tr>
              <a:tr h="0">
                <a:tc>
                  <a:txBody>
                    <a:bodyPr/>
                    <a:lstStyle/>
                    <a:p>
                      <a:pPr marL="215900"/>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Prince Albert LM</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DBE5F1"/>
                    </a:solidFill>
                  </a:tcPr>
                </a:tc>
                <a:tc>
                  <a:txBody>
                    <a:bodyPr/>
                    <a:lstStyle/>
                    <a:p>
                      <a:pPr marL="215900"/>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Klaarstroom, Prince Albert</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EEECE1"/>
                      </a:solidFill>
                      <a:prstDash val="solid"/>
                      <a:round/>
                      <a:headEnd type="none" w="med" len="med"/>
                      <a:tailEnd type="none" w="med" len="med"/>
                    </a:lnL>
                    <a:lnR w="12700" cap="flat" cmpd="sng" algn="ctr">
                      <a:solidFill>
                        <a:srgbClr val="EEECE1"/>
                      </a:solidFill>
                      <a:prstDash val="solid"/>
                      <a:round/>
                      <a:headEnd type="none" w="med" len="med"/>
                      <a:tailEnd type="none" w="med" len="med"/>
                    </a:lnR>
                    <a:lnT w="12700" cap="flat" cmpd="sng" algn="ctr">
                      <a:solidFill>
                        <a:srgbClr val="EEECE1"/>
                      </a:solidFill>
                      <a:prstDash val="solid"/>
                      <a:round/>
                      <a:headEnd type="none" w="med" len="med"/>
                      <a:tailEnd type="none" w="med" len="med"/>
                    </a:lnT>
                    <a:lnB w="12700" cap="flat" cmpd="sng" algn="ctr">
                      <a:solidFill>
                        <a:srgbClr val="EEECE1"/>
                      </a:solidFill>
                      <a:prstDash val="solid"/>
                      <a:round/>
                      <a:headEnd type="none" w="med" len="med"/>
                      <a:tailEnd type="none" w="med" len="med"/>
                    </a:lnB>
                    <a:solidFill>
                      <a:srgbClr val="FFFFFF"/>
                    </a:solidFill>
                  </a:tcPr>
                </a:tc>
                <a:extLst>
                  <a:ext uri="{0D108BD9-81ED-4DB2-BD59-A6C34878D82A}">
                    <a16:rowId xmlns:a16="http://schemas.microsoft.com/office/drawing/2014/main" val="3890344265"/>
                  </a:ext>
                </a:extLst>
              </a:tr>
            </a:tbl>
          </a:graphicData>
        </a:graphic>
      </p:graphicFrame>
    </p:spTree>
    <p:extLst>
      <p:ext uri="{BB962C8B-B14F-4D97-AF65-F5344CB8AC3E}">
        <p14:creationId xmlns:p14="http://schemas.microsoft.com/office/powerpoint/2010/main" val="1266561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49</a:t>
            </a:fld>
            <a:endParaRPr lang="en-US" altLang="en-US" sz="1800" dirty="0">
              <a:latin typeface="Calibri" panose="020F0502020204030204" pitchFamily="34" charset="0"/>
            </a:endParaRPr>
          </a:p>
        </p:txBody>
      </p:sp>
      <p:sp>
        <p:nvSpPr>
          <p:cNvPr id="2" name="Title 1">
            <a:extLst>
              <a:ext uri="{FF2B5EF4-FFF2-40B4-BE49-F238E27FC236}">
                <a16:creationId xmlns:a16="http://schemas.microsoft.com/office/drawing/2014/main" id="{D553352E-0BC6-4E6A-C798-3881E364AF44}"/>
              </a:ext>
            </a:extLst>
          </p:cNvPr>
          <p:cNvSpPr txBox="1">
            <a:spLocks/>
          </p:cNvSpPr>
          <p:nvPr/>
        </p:nvSpPr>
        <p:spPr>
          <a:xfrm>
            <a:off x="609600" y="274638"/>
            <a:ext cx="109728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dirty="0"/>
              <a:t>Annexure B: </a:t>
            </a:r>
            <a:br>
              <a:rPr lang="en-ZA" dirty="0"/>
            </a:br>
            <a:endParaRPr lang="en-ZA" dirty="0"/>
          </a:p>
        </p:txBody>
      </p:sp>
      <p:sp>
        <p:nvSpPr>
          <p:cNvPr id="3" name="Content Placeholder 2">
            <a:extLst>
              <a:ext uri="{FF2B5EF4-FFF2-40B4-BE49-F238E27FC236}">
                <a16:creationId xmlns:a16="http://schemas.microsoft.com/office/drawing/2014/main" id="{219D76F8-281F-DAA1-5D02-13800344F437}"/>
              </a:ext>
            </a:extLst>
          </p:cNvPr>
          <p:cNvSpPr txBox="1">
            <a:spLocks/>
          </p:cNvSpPr>
          <p:nvPr/>
        </p:nvSpPr>
        <p:spPr>
          <a:xfrm>
            <a:off x="609600" y="1600206"/>
            <a:ext cx="10972800" cy="45259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dirty="0"/>
              <a:t>List of water service authorities that failed to provide microbiological water quality information for the  Blue Drop audit period </a:t>
            </a:r>
          </a:p>
        </p:txBody>
      </p:sp>
    </p:spTree>
    <p:extLst>
      <p:ext uri="{BB962C8B-B14F-4D97-AF65-F5344CB8AC3E}">
        <p14:creationId xmlns:p14="http://schemas.microsoft.com/office/powerpoint/2010/main" val="305867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80CF9F-E47C-4E5C-8908-26FE002AA284}"/>
              </a:ext>
            </a:extLst>
          </p:cNvPr>
          <p:cNvSpPr>
            <a:spLocks noGrp="1"/>
          </p:cNvSpPr>
          <p:nvPr>
            <p:ph type="sldNum" sz="quarter" idx="12"/>
          </p:nvPr>
        </p:nvSpPr>
        <p:spPr/>
        <p:txBody>
          <a:bodyPr/>
          <a:lstStyle/>
          <a:p>
            <a:pPr algn="r">
              <a:defRPr/>
            </a:pPr>
            <a:fld id="{A353EDE0-7BCA-4CDF-9A43-1C4B031A103C}" type="slidenum">
              <a:rPr lang="en-US" smtClean="0"/>
              <a:pPr algn="r">
                <a:defRPr/>
              </a:pPr>
              <a:t>5</a:t>
            </a:fld>
            <a:endParaRPr lang="en-US"/>
          </a:p>
        </p:txBody>
      </p:sp>
      <p:sp>
        <p:nvSpPr>
          <p:cNvPr id="9" name="Rectangle 8">
            <a:extLst>
              <a:ext uri="{FF2B5EF4-FFF2-40B4-BE49-F238E27FC236}">
                <a16:creationId xmlns:a16="http://schemas.microsoft.com/office/drawing/2014/main" id="{F9761C24-9723-4ADD-A696-1CD075C32F30}"/>
              </a:ext>
            </a:extLst>
          </p:cNvPr>
          <p:cNvSpPr/>
          <p:nvPr/>
        </p:nvSpPr>
        <p:spPr>
          <a:xfrm>
            <a:off x="200883" y="1102587"/>
            <a:ext cx="11577856" cy="3785652"/>
          </a:xfrm>
          <a:prstGeom prst="rect">
            <a:avLst/>
          </a:prstGeom>
        </p:spPr>
        <p:txBody>
          <a:bodyPr wrap="square">
            <a:spAutoFit/>
          </a:bodyPr>
          <a:lstStyle/>
          <a:p>
            <a:pPr marL="182563" indent="-182563" algn="just">
              <a:spcBef>
                <a:spcPts val="1200"/>
              </a:spcBef>
              <a:buFont typeface="Arial" panose="020B0604020202020204" pitchFamily="34" charset="0"/>
              <a:buChar char="•"/>
            </a:pPr>
            <a:r>
              <a:rPr lang="en-GB" dirty="0">
                <a:solidFill>
                  <a:srgbClr val="000000"/>
                </a:solidFill>
                <a:cs typeface="Arial" panose="020B0604020202020204" pitchFamily="34" charset="0"/>
              </a:rPr>
              <a:t>Each full or comprehensive drop report is released every two years, with progress assessment reports in alternate years</a:t>
            </a:r>
          </a:p>
          <a:p>
            <a:pPr marL="182563" indent="-182563" algn="just">
              <a:spcBef>
                <a:spcPts val="1200"/>
              </a:spcBef>
              <a:buFont typeface="Arial" panose="020B0604020202020204" pitchFamily="34" charset="0"/>
              <a:buChar char="•"/>
            </a:pPr>
            <a:r>
              <a:rPr lang="en-GB" dirty="0">
                <a:effectLst/>
                <a:ea typeface="Times New Roman" panose="02020603050405020304" pitchFamily="18" charset="0"/>
                <a:cs typeface="Arial" panose="020B0604020202020204" pitchFamily="34" charset="0"/>
              </a:rPr>
              <a:t>The Progress Assessment Tool is a risk assessment for each registered treatment works</a:t>
            </a:r>
          </a:p>
          <a:p>
            <a:pPr marL="182563" indent="-182563" algn="just">
              <a:spcBef>
                <a:spcPts val="1200"/>
              </a:spcBef>
              <a:buFont typeface="Arial" panose="020B0604020202020204" pitchFamily="34" charset="0"/>
              <a:buChar char="•"/>
            </a:pPr>
            <a:r>
              <a:rPr lang="en-GB" dirty="0">
                <a:solidFill>
                  <a:srgbClr val="000000"/>
                </a:solidFill>
                <a:cs typeface="Arial" panose="020B0604020202020204" pitchFamily="34" charset="0"/>
              </a:rPr>
              <a:t>The full Green Drop was released in 2022, along with Blue Drop progress assessment report</a:t>
            </a:r>
          </a:p>
          <a:p>
            <a:pPr marL="182563" indent="-182563" algn="just">
              <a:spcBef>
                <a:spcPts val="1200"/>
              </a:spcBef>
              <a:buFont typeface="Arial" panose="020B0604020202020204" pitchFamily="34" charset="0"/>
              <a:buChar char="•"/>
            </a:pPr>
            <a:r>
              <a:rPr lang="en-GB" b="1" dirty="0">
                <a:solidFill>
                  <a:srgbClr val="000000"/>
                </a:solidFill>
                <a:cs typeface="Arial" panose="020B0604020202020204" pitchFamily="34" charset="0"/>
              </a:rPr>
              <a:t>In December 2023, the full Blue Drop and the full No Drop reports were released, along with the Green Drop progress assessment report</a:t>
            </a:r>
          </a:p>
          <a:p>
            <a:pPr marL="182563" indent="-182563" algn="just">
              <a:spcBef>
                <a:spcPts val="1200"/>
              </a:spcBef>
              <a:buFont typeface="Arial" panose="020B0604020202020204" pitchFamily="34" charset="0"/>
              <a:buChar char="•"/>
            </a:pPr>
            <a:r>
              <a:rPr lang="en-GB" dirty="0">
                <a:ea typeface="Times New Roman" panose="02020603050405020304" pitchFamily="18" charset="0"/>
                <a:cs typeface="Arial" panose="020B0604020202020204" pitchFamily="34" charset="0"/>
              </a:rPr>
              <a:t>The full Blue Drop and Green Drop reports </a:t>
            </a:r>
            <a:r>
              <a:rPr lang="en-GB" dirty="0">
                <a:effectLst/>
                <a:ea typeface="Times New Roman" panose="02020603050405020304" pitchFamily="18" charset="0"/>
                <a:cs typeface="Arial" panose="020B0604020202020204" pitchFamily="34" charset="0"/>
              </a:rPr>
              <a:t>cover the entire system including the distribution or collection network</a:t>
            </a:r>
            <a:r>
              <a:rPr lang="en-GB" dirty="0">
                <a:ea typeface="Times New Roman" panose="02020603050405020304" pitchFamily="18" charset="0"/>
                <a:cs typeface="Arial" panose="020B0604020202020204" pitchFamily="34" charset="0"/>
              </a:rPr>
              <a:t>, pumpstations and treatment works for </a:t>
            </a:r>
            <a:r>
              <a:rPr lang="en-GB" dirty="0">
                <a:effectLst/>
                <a:ea typeface="Times New Roman" panose="02020603050405020304" pitchFamily="18" charset="0"/>
                <a:cs typeface="Arial" panose="020B0604020202020204" pitchFamily="34" charset="0"/>
              </a:rPr>
              <a:t>either water or wastewater</a:t>
            </a:r>
            <a:endParaRPr lang="en-GB" dirty="0">
              <a:ea typeface="Times New Roman" panose="02020603050405020304" pitchFamily="18" charset="0"/>
              <a:cs typeface="Times New Roman" panose="02020603050405020304" pitchFamily="18" charset="0"/>
            </a:endParaRPr>
          </a:p>
          <a:p>
            <a:pPr marL="182563" indent="-182563" algn="just">
              <a:spcBef>
                <a:spcPts val="1200"/>
              </a:spcBef>
              <a:buFont typeface="Arial" panose="020B0604020202020204" pitchFamily="34" charset="0"/>
              <a:buChar char="•"/>
            </a:pPr>
            <a:r>
              <a:rPr lang="en-GB" dirty="0">
                <a:ea typeface="Times New Roman" panose="02020603050405020304" pitchFamily="18" charset="0"/>
                <a:cs typeface="Times New Roman" panose="02020603050405020304" pitchFamily="18" charset="0"/>
              </a:rPr>
              <a:t>The full No Drop report provides an assessment of water </a:t>
            </a:r>
            <a:r>
              <a:rPr lang="en-GB" dirty="0">
                <a:ea typeface="Times New Roman" panose="02020603050405020304" pitchFamily="18" charset="0"/>
              </a:rPr>
              <a:t>losses and non-revenue water in all municipalities in the country</a:t>
            </a:r>
          </a:p>
          <a:p>
            <a:pPr marL="182563" indent="-182563" algn="just">
              <a:spcBef>
                <a:spcPts val="1200"/>
              </a:spcBef>
              <a:buFont typeface="Arial" panose="020B0604020202020204" pitchFamily="34" charset="0"/>
              <a:buChar char="•"/>
            </a:pPr>
            <a:endParaRPr lang="en-GB" dirty="0">
              <a:ea typeface="Times New Roman" panose="02020603050405020304" pitchFamily="18" charset="0"/>
              <a:cs typeface="Times New Roman" panose="02020603050405020304" pitchFamily="18" charset="0"/>
            </a:endParaRPr>
          </a:p>
        </p:txBody>
      </p:sp>
      <p:pic>
        <p:nvPicPr>
          <p:cNvPr id="5" name="Picture 4" descr="A picture containing text, font, screenshot, logo&#10;&#10;Description automatically generated">
            <a:extLst>
              <a:ext uri="{FF2B5EF4-FFF2-40B4-BE49-F238E27FC236}">
                <a16:creationId xmlns:a16="http://schemas.microsoft.com/office/drawing/2014/main" id="{817DC733-AD49-CC03-F334-B62373437141}"/>
              </a:ext>
            </a:extLst>
          </p:cNvPr>
          <p:cNvPicPr>
            <a:picLocks noChangeAspect="1"/>
          </p:cNvPicPr>
          <p:nvPr/>
        </p:nvPicPr>
        <p:blipFill rotWithShape="1">
          <a:blip r:embed="rId2"/>
          <a:srcRect l="1857" t="2401"/>
          <a:stretch/>
        </p:blipFill>
        <p:spPr>
          <a:xfrm>
            <a:off x="10098726" y="5882367"/>
            <a:ext cx="1236824" cy="450988"/>
          </a:xfrm>
          <a:prstGeom prst="rect">
            <a:avLst/>
          </a:prstGeom>
          <a:ln>
            <a:noFill/>
          </a:ln>
          <a:effectLst>
            <a:outerShdw blurRad="50800" dist="38100" dir="2700000" algn="tl" rotWithShape="0">
              <a:prstClr val="black">
                <a:alpha val="40000"/>
              </a:prstClr>
            </a:outerShdw>
          </a:effectLst>
        </p:spPr>
      </p:pic>
      <p:pic>
        <p:nvPicPr>
          <p:cNvPr id="6" name="Picture 5" descr="Blue Drop Cert_logo final_flat">
            <a:extLst>
              <a:ext uri="{FF2B5EF4-FFF2-40B4-BE49-F238E27FC236}">
                <a16:creationId xmlns:a16="http://schemas.microsoft.com/office/drawing/2014/main" id="{167D3215-A9E3-0D14-8BA1-ED0D41D634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647" y="5894476"/>
            <a:ext cx="1236824" cy="450988"/>
          </a:xfrm>
          <a:prstGeom prst="rect">
            <a:avLst/>
          </a:prstGeom>
          <a:noFill/>
          <a:ln>
            <a:solidFill>
              <a:schemeClr val="bg1">
                <a:lumMod val="50000"/>
              </a:schemeClr>
            </a:solidFill>
          </a:ln>
          <a:effectLst>
            <a:outerShdw blurRad="50800" dist="50800" dir="2700000" algn="tl" rotWithShape="0">
              <a:prstClr val="black">
                <a:alpha val="40000"/>
              </a:prstClr>
            </a:outerShdw>
          </a:effectLst>
        </p:spPr>
      </p:pic>
      <p:pic>
        <p:nvPicPr>
          <p:cNvPr id="7" name="Picture 6">
            <a:extLst>
              <a:ext uri="{FF2B5EF4-FFF2-40B4-BE49-F238E27FC236}">
                <a16:creationId xmlns:a16="http://schemas.microsoft.com/office/drawing/2014/main" id="{F6967CA8-8802-9091-B282-BB35692241EE}"/>
              </a:ext>
            </a:extLst>
          </p:cNvPr>
          <p:cNvPicPr>
            <a:picLocks noChangeAspect="1"/>
          </p:cNvPicPr>
          <p:nvPr/>
        </p:nvPicPr>
        <p:blipFill>
          <a:blip r:embed="rId4"/>
          <a:stretch>
            <a:fillRect/>
          </a:stretch>
        </p:blipFill>
        <p:spPr>
          <a:xfrm>
            <a:off x="8533364" y="5894476"/>
            <a:ext cx="1236824" cy="473611"/>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99FF8B02-AD67-C17B-347D-2C3FCC40A1A6}"/>
              </a:ext>
            </a:extLst>
          </p:cNvPr>
          <p:cNvSpPr txBox="1"/>
          <p:nvPr/>
        </p:nvSpPr>
        <p:spPr>
          <a:xfrm>
            <a:off x="254915" y="496667"/>
            <a:ext cx="6094674" cy="461665"/>
          </a:xfrm>
          <a:prstGeom prst="rect">
            <a:avLst/>
          </a:prstGeom>
          <a:noFill/>
        </p:spPr>
        <p:txBody>
          <a:bodyPr wrap="square">
            <a:spAutoFit/>
          </a:bodyPr>
          <a:lstStyle/>
          <a:p>
            <a:pPr algn="just">
              <a:spcBef>
                <a:spcPts val="1200"/>
              </a:spcBef>
            </a:pPr>
            <a:r>
              <a:rPr lang="en-GB" sz="2400" b="1" dirty="0">
                <a:latin typeface="Arial" panose="020B0604020202020204" pitchFamily="34" charset="0"/>
                <a:ea typeface="Times New Roman" panose="02020603050405020304" pitchFamily="18" charset="0"/>
                <a:cs typeface="Arial" panose="020B0604020202020204" pitchFamily="34" charset="0"/>
              </a:rPr>
              <a:t>Publication of the reports</a:t>
            </a:r>
          </a:p>
        </p:txBody>
      </p:sp>
    </p:spTree>
    <p:extLst>
      <p:ext uri="{BB962C8B-B14F-4D97-AF65-F5344CB8AC3E}">
        <p14:creationId xmlns:p14="http://schemas.microsoft.com/office/powerpoint/2010/main" val="1800031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50</a:t>
            </a:fld>
            <a:endParaRPr lang="en-US" altLang="en-US" sz="1800" dirty="0">
              <a:latin typeface="Calibri" panose="020F0502020204030204" pitchFamily="34" charset="0"/>
            </a:endParaRPr>
          </a:p>
        </p:txBody>
      </p:sp>
      <p:sp>
        <p:nvSpPr>
          <p:cNvPr id="3" name="Content Placeholder 2">
            <a:extLst>
              <a:ext uri="{FF2B5EF4-FFF2-40B4-BE49-F238E27FC236}">
                <a16:creationId xmlns:a16="http://schemas.microsoft.com/office/drawing/2014/main" id="{219D76F8-281F-DAA1-5D02-13800344F437}"/>
              </a:ext>
            </a:extLst>
          </p:cNvPr>
          <p:cNvSpPr txBox="1">
            <a:spLocks/>
          </p:cNvSpPr>
          <p:nvPr/>
        </p:nvSpPr>
        <p:spPr>
          <a:xfrm>
            <a:off x="609600" y="1016547"/>
            <a:ext cx="10972800" cy="45259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ZA" dirty="0"/>
          </a:p>
        </p:txBody>
      </p:sp>
      <p:sp>
        <p:nvSpPr>
          <p:cNvPr id="7" name="Title 1">
            <a:extLst>
              <a:ext uri="{FF2B5EF4-FFF2-40B4-BE49-F238E27FC236}">
                <a16:creationId xmlns:a16="http://schemas.microsoft.com/office/drawing/2014/main" id="{0DA4A6E1-8D79-91EC-3D0B-445BEC9A2FCB}"/>
              </a:ext>
            </a:extLst>
          </p:cNvPr>
          <p:cNvSpPr txBox="1">
            <a:spLocks/>
          </p:cNvSpPr>
          <p:nvPr/>
        </p:nvSpPr>
        <p:spPr>
          <a:xfrm>
            <a:off x="199697" y="202707"/>
            <a:ext cx="11792606" cy="994326"/>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Water Service Authorities (WSAs) that failed to provide microbiological water quality information for the BD audit period</a:t>
            </a:r>
          </a:p>
        </p:txBody>
      </p:sp>
      <p:graphicFrame>
        <p:nvGraphicFramePr>
          <p:cNvPr id="2" name="Table 1">
            <a:extLst>
              <a:ext uri="{FF2B5EF4-FFF2-40B4-BE49-F238E27FC236}">
                <a16:creationId xmlns:a16="http://schemas.microsoft.com/office/drawing/2014/main" id="{45F3FE6C-46B0-2000-B906-16C24F5D46B0}"/>
              </a:ext>
            </a:extLst>
          </p:cNvPr>
          <p:cNvGraphicFramePr>
            <a:graphicFrameLocks noGrp="1"/>
          </p:cNvGraphicFramePr>
          <p:nvPr>
            <p:extLst>
              <p:ext uri="{D42A27DB-BD31-4B8C-83A1-F6EECF244321}">
                <p14:modId xmlns:p14="http://schemas.microsoft.com/office/powerpoint/2010/main" val="598635260"/>
              </p:ext>
            </p:extLst>
          </p:nvPr>
        </p:nvGraphicFramePr>
        <p:xfrm>
          <a:off x="199697" y="1434561"/>
          <a:ext cx="11792608" cy="3931920"/>
        </p:xfrm>
        <a:graphic>
          <a:graphicData uri="http://schemas.openxmlformats.org/drawingml/2006/table">
            <a:tbl>
              <a:tblPr firstRow="1" bandRow="1">
                <a:tableStyleId>{5C22544A-7EE6-4342-B048-85BDC9FD1C3A}</a:tableStyleId>
              </a:tblPr>
              <a:tblGrid>
                <a:gridCol w="2948152">
                  <a:extLst>
                    <a:ext uri="{9D8B030D-6E8A-4147-A177-3AD203B41FA5}">
                      <a16:colId xmlns:a16="http://schemas.microsoft.com/office/drawing/2014/main" val="2551238698"/>
                    </a:ext>
                  </a:extLst>
                </a:gridCol>
                <a:gridCol w="2948152">
                  <a:extLst>
                    <a:ext uri="{9D8B030D-6E8A-4147-A177-3AD203B41FA5}">
                      <a16:colId xmlns:a16="http://schemas.microsoft.com/office/drawing/2014/main" val="4260422094"/>
                    </a:ext>
                  </a:extLst>
                </a:gridCol>
                <a:gridCol w="2565861">
                  <a:extLst>
                    <a:ext uri="{9D8B030D-6E8A-4147-A177-3AD203B41FA5}">
                      <a16:colId xmlns:a16="http://schemas.microsoft.com/office/drawing/2014/main" val="287261584"/>
                    </a:ext>
                  </a:extLst>
                </a:gridCol>
                <a:gridCol w="3330443">
                  <a:extLst>
                    <a:ext uri="{9D8B030D-6E8A-4147-A177-3AD203B41FA5}">
                      <a16:colId xmlns:a16="http://schemas.microsoft.com/office/drawing/2014/main" val="2403502854"/>
                    </a:ext>
                  </a:extLst>
                </a:gridCol>
              </a:tblGrid>
              <a:tr h="370840">
                <a:tc>
                  <a:txBody>
                    <a:bodyPr/>
                    <a:lstStyle/>
                    <a:p>
                      <a:r>
                        <a:rPr lang="en-ZA" dirty="0"/>
                        <a:t>Name of WSA</a:t>
                      </a:r>
                    </a:p>
                  </a:txBody>
                  <a:tcPr/>
                </a:tc>
                <a:tc>
                  <a:txBody>
                    <a:bodyPr/>
                    <a:lstStyle/>
                    <a:p>
                      <a:r>
                        <a:rPr lang="en-ZA" dirty="0"/>
                        <a:t>Name of Water Supply System </a:t>
                      </a:r>
                    </a:p>
                  </a:txBody>
                  <a:tcPr/>
                </a:tc>
                <a:tc>
                  <a:txBody>
                    <a:bodyPr/>
                    <a:lstStyle/>
                    <a:p>
                      <a:r>
                        <a:rPr lang="en-ZA" dirty="0"/>
                        <a:t>Name of WSA</a:t>
                      </a:r>
                    </a:p>
                  </a:txBody>
                  <a:tcPr/>
                </a:tc>
                <a:tc>
                  <a:txBody>
                    <a:bodyPr/>
                    <a:lstStyle/>
                    <a:p>
                      <a:r>
                        <a:rPr lang="en-ZA" dirty="0"/>
                        <a:t>Name of Water Supply System </a:t>
                      </a:r>
                    </a:p>
                  </a:txBody>
                  <a:tcPr/>
                </a:tc>
                <a:extLst>
                  <a:ext uri="{0D108BD9-81ED-4DB2-BD59-A6C34878D82A}">
                    <a16:rowId xmlns:a16="http://schemas.microsoft.com/office/drawing/2014/main" val="506534208"/>
                  </a:ext>
                </a:extLst>
              </a:tr>
              <a:tr h="370840">
                <a:tc>
                  <a:txBody>
                    <a:bodyPr/>
                    <a:lstStyle/>
                    <a:p>
                      <a:r>
                        <a:rPr lang="en-US" sz="1800" b="1" kern="1200" dirty="0">
                          <a:solidFill>
                            <a:schemeClr val="dk1"/>
                          </a:solidFill>
                          <a:effectLst/>
                          <a:latin typeface="+mn-lt"/>
                          <a:ea typeface="+mn-ea"/>
                          <a:cs typeface="+mn-cs"/>
                        </a:rPr>
                        <a:t>Kou-Kamma LM (EC)</a:t>
                      </a:r>
                      <a:endParaRPr lang="en-ZA" dirty="0"/>
                    </a:p>
                  </a:txBody>
                  <a:tcPr/>
                </a:tc>
                <a:tc>
                  <a:txBody>
                    <a:bodyPr/>
                    <a:lstStyle/>
                    <a:p>
                      <a:r>
                        <a:rPr lang="en-ZA" dirty="0"/>
                        <a:t>Joubertina, </a:t>
                      </a:r>
                    </a:p>
                    <a:p>
                      <a:r>
                        <a:rPr lang="en-ZA" dirty="0"/>
                        <a:t>Krakeel</a:t>
                      </a:r>
                    </a:p>
                    <a:p>
                      <a:r>
                        <a:rPr lang="en-ZA" dirty="0"/>
                        <a:t>Louterwater</a:t>
                      </a:r>
                    </a:p>
                    <a:p>
                      <a:r>
                        <a:rPr lang="en-ZA" dirty="0"/>
                        <a:t>Misgund</a:t>
                      </a:r>
                    </a:p>
                  </a:txBody>
                  <a:tcPr/>
                </a:tc>
                <a:tc rowSpan="3">
                  <a:txBody>
                    <a:bodyPr/>
                    <a:lstStyle/>
                    <a:p>
                      <a:r>
                        <a:rPr lang="en-ZA" b="1" dirty="0"/>
                        <a:t>Maluti a Phofung LM (FS)</a:t>
                      </a:r>
                    </a:p>
                  </a:txBody>
                  <a:tcPr/>
                </a:tc>
                <a:tc rowSpan="3">
                  <a:txBody>
                    <a:bodyPr/>
                    <a:lstStyle/>
                    <a:p>
                      <a:r>
                        <a:rPr lang="en-US" sz="1800" kern="1200" dirty="0">
                          <a:solidFill>
                            <a:schemeClr val="dk1"/>
                          </a:solidFill>
                          <a:effectLst/>
                          <a:latin typeface="+mn-lt"/>
                          <a:ea typeface="+mn-ea"/>
                          <a:cs typeface="+mn-cs"/>
                        </a:rPr>
                        <a:t>Bluegumbosch Supply system </a:t>
                      </a:r>
                    </a:p>
                    <a:p>
                      <a:r>
                        <a:rPr lang="en-US" sz="1800" kern="1200" dirty="0">
                          <a:solidFill>
                            <a:schemeClr val="dk1"/>
                          </a:solidFill>
                          <a:effectLst/>
                          <a:latin typeface="+mn-lt"/>
                          <a:ea typeface="+mn-ea"/>
                          <a:cs typeface="+mn-cs"/>
                        </a:rPr>
                        <a:t>Greater QWAQWA Supply System</a:t>
                      </a:r>
                    </a:p>
                    <a:p>
                      <a:r>
                        <a:rPr lang="en-US" sz="1800" kern="1200" dirty="0">
                          <a:solidFill>
                            <a:schemeClr val="dk1"/>
                          </a:solidFill>
                          <a:effectLst/>
                          <a:latin typeface="+mn-lt"/>
                          <a:ea typeface="+mn-ea"/>
                          <a:cs typeface="+mn-cs"/>
                        </a:rPr>
                        <a:t>HaRankopane Supply System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Harrismith water Supply System</a:t>
                      </a:r>
                      <a:endParaRPr lang="en-ZA"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Kestell Supply system Makwane water supply system</a:t>
                      </a:r>
                    </a:p>
                    <a:p>
                      <a:r>
                        <a:rPr lang="en-US" sz="1800" kern="1200" dirty="0">
                          <a:solidFill>
                            <a:schemeClr val="dk1"/>
                          </a:solidFill>
                          <a:effectLst/>
                          <a:latin typeface="+mn-lt"/>
                          <a:ea typeface="+mn-ea"/>
                          <a:cs typeface="+mn-cs"/>
                        </a:rPr>
                        <a:t>Mphatlalatsane Supply System </a:t>
                      </a:r>
                    </a:p>
                    <a:p>
                      <a:r>
                        <a:rPr lang="en-US" sz="1800" kern="1200" dirty="0">
                          <a:solidFill>
                            <a:schemeClr val="dk1"/>
                          </a:solidFill>
                          <a:effectLst/>
                          <a:latin typeface="+mn-lt"/>
                          <a:ea typeface="+mn-ea"/>
                          <a:cs typeface="+mn-cs"/>
                        </a:rPr>
                        <a:t>Tshiame Water Supply System</a:t>
                      </a:r>
                      <a:endParaRPr lang="en-ZA" dirty="0"/>
                    </a:p>
                  </a:txBody>
                  <a:tcPr/>
                </a:tc>
                <a:extLst>
                  <a:ext uri="{0D108BD9-81ED-4DB2-BD59-A6C34878D82A}">
                    <a16:rowId xmlns:a16="http://schemas.microsoft.com/office/drawing/2014/main" val="1017245651"/>
                  </a:ext>
                </a:extLst>
              </a:tr>
              <a:tr h="370840">
                <a:tc>
                  <a:txBody>
                    <a:bodyPr/>
                    <a:lstStyle/>
                    <a:p>
                      <a:r>
                        <a:rPr lang="en-ZA" b="1" dirty="0"/>
                        <a:t>Mafube LM (FS)</a:t>
                      </a:r>
                    </a:p>
                  </a:txBody>
                  <a:tcPr/>
                </a:tc>
                <a:tc>
                  <a:txBody>
                    <a:bodyPr/>
                    <a:lstStyle/>
                    <a:p>
                      <a:r>
                        <a:rPr lang="en-ZA" dirty="0"/>
                        <a:t>Frankfort</a:t>
                      </a:r>
                    </a:p>
                    <a:p>
                      <a:r>
                        <a:rPr lang="en-ZA" dirty="0"/>
                        <a:t>Tweeling</a:t>
                      </a:r>
                    </a:p>
                    <a:p>
                      <a:r>
                        <a:rPr lang="en-ZA" dirty="0"/>
                        <a:t>Villiers</a:t>
                      </a:r>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4108619767"/>
                  </a:ext>
                </a:extLst>
              </a:tr>
              <a:tr h="370840">
                <a:tc>
                  <a:txBody>
                    <a:bodyPr/>
                    <a:lstStyle/>
                    <a:p>
                      <a:r>
                        <a:rPr lang="en-ZA" b="1" dirty="0"/>
                        <a:t>Ngwathe LM (FS)</a:t>
                      </a:r>
                    </a:p>
                  </a:txBody>
                  <a:tcPr/>
                </a:tc>
                <a:tc>
                  <a:txBody>
                    <a:bodyPr/>
                    <a:lstStyle/>
                    <a:p>
                      <a:r>
                        <a:rPr lang="en-ZA" dirty="0"/>
                        <a:t>Edenville Boreholes</a:t>
                      </a:r>
                    </a:p>
                    <a:p>
                      <a:r>
                        <a:rPr lang="en-ZA" dirty="0"/>
                        <a:t>Koppies Supply System</a:t>
                      </a:r>
                    </a:p>
                    <a:p>
                      <a:r>
                        <a:rPr lang="en-ZA" dirty="0"/>
                        <a:t>Parys</a:t>
                      </a:r>
                    </a:p>
                    <a:p>
                      <a:r>
                        <a:rPr lang="en-ZA" dirty="0"/>
                        <a:t>Vredefort supply system</a:t>
                      </a:r>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297898612"/>
                  </a:ext>
                </a:extLst>
              </a:tr>
            </a:tbl>
          </a:graphicData>
        </a:graphic>
      </p:graphicFrame>
    </p:spTree>
    <p:extLst>
      <p:ext uri="{BB962C8B-B14F-4D97-AF65-F5344CB8AC3E}">
        <p14:creationId xmlns:p14="http://schemas.microsoft.com/office/powerpoint/2010/main" val="2031567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D76F8-281F-DAA1-5D02-13800344F437}"/>
              </a:ext>
            </a:extLst>
          </p:cNvPr>
          <p:cNvSpPr txBox="1">
            <a:spLocks/>
          </p:cNvSpPr>
          <p:nvPr/>
        </p:nvSpPr>
        <p:spPr>
          <a:xfrm>
            <a:off x="609600" y="1016547"/>
            <a:ext cx="10972800" cy="45259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ZA" dirty="0"/>
          </a:p>
        </p:txBody>
      </p:sp>
      <p:sp>
        <p:nvSpPr>
          <p:cNvPr id="7" name="Title 1">
            <a:extLst>
              <a:ext uri="{FF2B5EF4-FFF2-40B4-BE49-F238E27FC236}">
                <a16:creationId xmlns:a16="http://schemas.microsoft.com/office/drawing/2014/main" id="{0DA4A6E1-8D79-91EC-3D0B-445BEC9A2FCB}"/>
              </a:ext>
            </a:extLst>
          </p:cNvPr>
          <p:cNvSpPr txBox="1">
            <a:spLocks/>
          </p:cNvSpPr>
          <p:nvPr/>
        </p:nvSpPr>
        <p:spPr>
          <a:xfrm>
            <a:off x="199697" y="202707"/>
            <a:ext cx="11792606" cy="994326"/>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Water Service Authorities (WSAs) that failed to provide microbiological water quality information for the BD audit period</a:t>
            </a:r>
          </a:p>
        </p:txBody>
      </p:sp>
      <p:graphicFrame>
        <p:nvGraphicFramePr>
          <p:cNvPr id="2" name="Table 1">
            <a:extLst>
              <a:ext uri="{FF2B5EF4-FFF2-40B4-BE49-F238E27FC236}">
                <a16:creationId xmlns:a16="http://schemas.microsoft.com/office/drawing/2014/main" id="{45F3FE6C-46B0-2000-B906-16C24F5D46B0}"/>
              </a:ext>
            </a:extLst>
          </p:cNvPr>
          <p:cNvGraphicFramePr>
            <a:graphicFrameLocks noGrp="1"/>
          </p:cNvGraphicFramePr>
          <p:nvPr>
            <p:extLst>
              <p:ext uri="{D42A27DB-BD31-4B8C-83A1-F6EECF244321}">
                <p14:modId xmlns:p14="http://schemas.microsoft.com/office/powerpoint/2010/main" val="1753159455"/>
              </p:ext>
            </p:extLst>
          </p:nvPr>
        </p:nvGraphicFramePr>
        <p:xfrm>
          <a:off x="221469" y="1197033"/>
          <a:ext cx="11792608" cy="5394960"/>
        </p:xfrm>
        <a:graphic>
          <a:graphicData uri="http://schemas.openxmlformats.org/drawingml/2006/table">
            <a:tbl>
              <a:tblPr firstRow="1" bandRow="1">
                <a:tableStyleId>{5C22544A-7EE6-4342-B048-85BDC9FD1C3A}</a:tableStyleId>
              </a:tblPr>
              <a:tblGrid>
                <a:gridCol w="2948152">
                  <a:extLst>
                    <a:ext uri="{9D8B030D-6E8A-4147-A177-3AD203B41FA5}">
                      <a16:colId xmlns:a16="http://schemas.microsoft.com/office/drawing/2014/main" val="2551238698"/>
                    </a:ext>
                  </a:extLst>
                </a:gridCol>
                <a:gridCol w="2948152">
                  <a:extLst>
                    <a:ext uri="{9D8B030D-6E8A-4147-A177-3AD203B41FA5}">
                      <a16:colId xmlns:a16="http://schemas.microsoft.com/office/drawing/2014/main" val="4260422094"/>
                    </a:ext>
                  </a:extLst>
                </a:gridCol>
                <a:gridCol w="2948152">
                  <a:extLst>
                    <a:ext uri="{9D8B030D-6E8A-4147-A177-3AD203B41FA5}">
                      <a16:colId xmlns:a16="http://schemas.microsoft.com/office/drawing/2014/main" val="287261584"/>
                    </a:ext>
                  </a:extLst>
                </a:gridCol>
                <a:gridCol w="2948152">
                  <a:extLst>
                    <a:ext uri="{9D8B030D-6E8A-4147-A177-3AD203B41FA5}">
                      <a16:colId xmlns:a16="http://schemas.microsoft.com/office/drawing/2014/main" val="2403502854"/>
                    </a:ext>
                  </a:extLst>
                </a:gridCol>
              </a:tblGrid>
              <a:tr h="370840">
                <a:tc>
                  <a:txBody>
                    <a:bodyPr/>
                    <a:lstStyle/>
                    <a:p>
                      <a:r>
                        <a:rPr lang="en-ZA" dirty="0"/>
                        <a:t>Name of WSA</a:t>
                      </a:r>
                    </a:p>
                  </a:txBody>
                  <a:tcPr/>
                </a:tc>
                <a:tc>
                  <a:txBody>
                    <a:bodyPr/>
                    <a:lstStyle/>
                    <a:p>
                      <a:r>
                        <a:rPr lang="en-ZA" dirty="0"/>
                        <a:t>Name of Water Supply System </a:t>
                      </a:r>
                    </a:p>
                  </a:txBody>
                  <a:tcPr/>
                </a:tc>
                <a:tc>
                  <a:txBody>
                    <a:bodyPr/>
                    <a:lstStyle/>
                    <a:p>
                      <a:r>
                        <a:rPr lang="en-ZA" dirty="0"/>
                        <a:t>Name of WSA</a:t>
                      </a:r>
                    </a:p>
                  </a:txBody>
                  <a:tcPr/>
                </a:tc>
                <a:tc>
                  <a:txBody>
                    <a:bodyPr/>
                    <a:lstStyle/>
                    <a:p>
                      <a:r>
                        <a:rPr lang="en-ZA" dirty="0"/>
                        <a:t>Name of Water Supply System </a:t>
                      </a:r>
                    </a:p>
                  </a:txBody>
                  <a:tcPr/>
                </a:tc>
                <a:extLst>
                  <a:ext uri="{0D108BD9-81ED-4DB2-BD59-A6C34878D82A}">
                    <a16:rowId xmlns:a16="http://schemas.microsoft.com/office/drawing/2014/main" val="506534208"/>
                  </a:ext>
                </a:extLst>
              </a:tr>
              <a:tr h="370840">
                <a:tc>
                  <a:txBody>
                    <a:bodyPr/>
                    <a:lstStyle/>
                    <a:p>
                      <a:r>
                        <a:rPr lang="en-US" sz="1800" b="1" kern="1200" dirty="0">
                          <a:solidFill>
                            <a:schemeClr val="dk1"/>
                          </a:solidFill>
                          <a:effectLst/>
                          <a:latin typeface="+mn-lt"/>
                          <a:ea typeface="+mn-ea"/>
                          <a:cs typeface="+mn-cs"/>
                        </a:rPr>
                        <a:t>Modimolle/Mookgopong Local Municipality (L)</a:t>
                      </a:r>
                      <a:endParaRPr lang="en-ZA" sz="1800" dirty="0">
                        <a:latin typeface="+mn-lt"/>
                      </a:endParaRPr>
                    </a:p>
                  </a:txBody>
                  <a:tcPr/>
                </a:tc>
                <a:tc>
                  <a:txBody>
                    <a:bodyPr/>
                    <a:lstStyle/>
                    <a:p>
                      <a:r>
                        <a:rPr lang="en-US" sz="1800" kern="1200" dirty="0">
                          <a:solidFill>
                            <a:schemeClr val="dk1"/>
                          </a:solidFill>
                          <a:effectLst/>
                          <a:latin typeface="+mn-lt"/>
                          <a:ea typeface="+mn-ea"/>
                          <a:cs typeface="+mn-cs"/>
                        </a:rPr>
                        <a:t>Mookgophong Supply System</a:t>
                      </a:r>
                    </a:p>
                    <a:p>
                      <a:r>
                        <a:rPr lang="en-US" sz="1800" kern="1200" dirty="0">
                          <a:solidFill>
                            <a:schemeClr val="dk1"/>
                          </a:solidFill>
                          <a:effectLst/>
                          <a:latin typeface="+mn-lt"/>
                          <a:ea typeface="+mn-ea"/>
                          <a:cs typeface="+mn-cs"/>
                        </a:rPr>
                        <a:t>Roedtan borehole System</a:t>
                      </a:r>
                    </a:p>
                    <a:p>
                      <a:r>
                        <a:rPr lang="en-US" sz="1800" kern="1200" dirty="0">
                          <a:solidFill>
                            <a:schemeClr val="dk1"/>
                          </a:solidFill>
                          <a:effectLst/>
                          <a:latin typeface="+mn-lt"/>
                          <a:ea typeface="+mn-ea"/>
                          <a:cs typeface="+mn-cs"/>
                        </a:rPr>
                        <a:t>LIM365:Mabaleng Res(Borehole MM 006/2010)</a:t>
                      </a:r>
                    </a:p>
                    <a:p>
                      <a:r>
                        <a:rPr lang="en-US" sz="1800" kern="1200" dirty="0">
                          <a:solidFill>
                            <a:schemeClr val="dk1"/>
                          </a:solidFill>
                          <a:effectLst/>
                          <a:latin typeface="+mn-lt"/>
                          <a:ea typeface="+mn-ea"/>
                          <a:cs typeface="+mn-cs"/>
                        </a:rPr>
                        <a:t>LIM365:Mabatlane Res (Borehole MM 007/2010)</a:t>
                      </a:r>
                      <a:endParaRPr lang="en-ZA" sz="1800" dirty="0">
                        <a:latin typeface="+mn-lt"/>
                      </a:endParaRPr>
                    </a:p>
                  </a:txBody>
                  <a:tcPr/>
                </a:tc>
                <a:tc>
                  <a:txBody>
                    <a:bodyPr/>
                    <a:lstStyle/>
                    <a:p>
                      <a:r>
                        <a:rPr lang="en-ZA" sz="1800" b="1" dirty="0">
                          <a:latin typeface="+mn-lt"/>
                        </a:rPr>
                        <a:t>Thaba Chweu Local Municipality (Mpu)</a:t>
                      </a:r>
                    </a:p>
                  </a:txBody>
                  <a:tcPr/>
                </a:tc>
                <a:tc>
                  <a:txBody>
                    <a:bodyPr/>
                    <a:lstStyle/>
                    <a:p>
                      <a:r>
                        <a:rPr lang="en-US" sz="1800" kern="1200" dirty="0">
                          <a:solidFill>
                            <a:schemeClr val="dk1"/>
                          </a:solidFill>
                          <a:effectLst/>
                          <a:latin typeface="+mn-lt"/>
                          <a:ea typeface="+mn-ea"/>
                          <a:cs typeface="+mn-cs"/>
                        </a:rPr>
                        <a:t>Coromandel Water Treatment Plant</a:t>
                      </a:r>
                    </a:p>
                    <a:p>
                      <a:r>
                        <a:rPr lang="en-US" sz="1800" kern="1200" dirty="0">
                          <a:solidFill>
                            <a:schemeClr val="dk1"/>
                          </a:solidFill>
                          <a:effectLst/>
                          <a:latin typeface="+mn-lt"/>
                          <a:ea typeface="+mn-ea"/>
                          <a:cs typeface="+mn-cs"/>
                        </a:rPr>
                        <a:t>Graskop Water Supply System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Lydenburg Water Treatment Plant</a:t>
                      </a:r>
                      <a:endParaRPr lang="en-ZA"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Sabie Water Supply System</a:t>
                      </a:r>
                      <a:endParaRPr lang="en-ZA" sz="1800" dirty="0">
                        <a:latin typeface="+mn-lt"/>
                      </a:endParaRPr>
                    </a:p>
                  </a:txBody>
                  <a:tcPr/>
                </a:tc>
                <a:extLst>
                  <a:ext uri="{0D108BD9-81ED-4DB2-BD59-A6C34878D82A}">
                    <a16:rowId xmlns:a16="http://schemas.microsoft.com/office/drawing/2014/main" val="1017245651"/>
                  </a:ext>
                </a:extLst>
              </a:tr>
              <a:tr h="370840">
                <a:tc>
                  <a:txBody>
                    <a:bodyPr/>
                    <a:lstStyle/>
                    <a:p>
                      <a:r>
                        <a:rPr lang="en-US" sz="1800" b="1" kern="1200" dirty="0">
                          <a:solidFill>
                            <a:schemeClr val="dk1"/>
                          </a:solidFill>
                          <a:effectLst/>
                          <a:latin typeface="+mn-lt"/>
                          <a:ea typeface="+mn-ea"/>
                          <a:cs typeface="+mn-cs"/>
                        </a:rPr>
                        <a:t>Thabazimbi Local Municipality (L)</a:t>
                      </a:r>
                      <a:endParaRPr lang="en-ZA" sz="1800" dirty="0">
                        <a:latin typeface="+mn-lt"/>
                      </a:endParaRPr>
                    </a:p>
                  </a:txBody>
                  <a:tcPr/>
                </a:tc>
                <a:tc>
                  <a:txBody>
                    <a:bodyPr/>
                    <a:lstStyle/>
                    <a:p>
                      <a:r>
                        <a:rPr lang="en-US" sz="1800" kern="1200" dirty="0">
                          <a:solidFill>
                            <a:schemeClr val="dk1"/>
                          </a:solidFill>
                          <a:effectLst/>
                          <a:latin typeface="+mn-lt"/>
                          <a:ea typeface="+mn-ea"/>
                          <a:cs typeface="+mn-cs"/>
                        </a:rPr>
                        <a:t>Rooiberg Water Scheme</a:t>
                      </a:r>
                    </a:p>
                    <a:p>
                      <a:r>
                        <a:rPr lang="en-US" sz="1800" kern="1200" dirty="0">
                          <a:solidFill>
                            <a:schemeClr val="dk1"/>
                          </a:solidFill>
                          <a:effectLst/>
                          <a:latin typeface="+mn-lt"/>
                          <a:ea typeface="+mn-ea"/>
                          <a:cs typeface="+mn-cs"/>
                        </a:rPr>
                        <a:t>Leeupoort Water Scheme</a:t>
                      </a:r>
                      <a:endParaRPr lang="en-ZA" sz="1800" dirty="0">
                        <a:latin typeface="+mn-lt"/>
                      </a:endParaRPr>
                    </a:p>
                  </a:txBody>
                  <a:tcPr/>
                </a:tc>
                <a:tc>
                  <a:txBody>
                    <a:bodyPr/>
                    <a:lstStyle/>
                    <a:p>
                      <a:pPr>
                        <a:lnSpc>
                          <a:spcPct val="107000"/>
                        </a:lnSpc>
                        <a:spcAft>
                          <a:spcPts val="800"/>
                        </a:spcAft>
                      </a:pPr>
                      <a:r>
                        <a:rPr lang="en-ZA" sz="1800" b="1" kern="100" dirty="0">
                          <a:effectLst/>
                          <a:latin typeface="+mn-lt"/>
                          <a:ea typeface="Calibri" panose="020F0502020204030204" pitchFamily="34" charset="0"/>
                          <a:cs typeface="Times New Roman" panose="02020603050405020304" pitchFamily="18" charset="0"/>
                        </a:rPr>
                        <a:t>Khai-Ma Local Municipality (NC)</a:t>
                      </a:r>
                    </a:p>
                  </a:txBody>
                  <a:tcPr marL="68580" marR="68580" marT="0" marB="0"/>
                </a:tc>
                <a:tc>
                  <a:txBody>
                    <a:bodyPr/>
                    <a:lstStyle/>
                    <a:p>
                      <a:r>
                        <a:rPr lang="en-US" sz="1800" kern="1200" dirty="0">
                          <a:solidFill>
                            <a:schemeClr val="dk1"/>
                          </a:solidFill>
                          <a:effectLst/>
                          <a:latin typeface="+mn-lt"/>
                          <a:ea typeface="+mn-ea"/>
                          <a:cs typeface="+mn-cs"/>
                        </a:rPr>
                        <a:t>Onseepkans (Melkbosrand TW) System</a:t>
                      </a:r>
                    </a:p>
                    <a:p>
                      <a:r>
                        <a:rPr lang="en-US" sz="1800" kern="1200" dirty="0">
                          <a:solidFill>
                            <a:schemeClr val="dk1"/>
                          </a:solidFill>
                          <a:effectLst/>
                          <a:latin typeface="+mn-lt"/>
                          <a:ea typeface="+mn-ea"/>
                          <a:cs typeface="+mn-cs"/>
                        </a:rPr>
                        <a:t>Onseepkans (RK) System</a:t>
                      </a:r>
                    </a:p>
                    <a:p>
                      <a:r>
                        <a:rPr lang="en-US" sz="1800" kern="1200" dirty="0">
                          <a:solidFill>
                            <a:schemeClr val="dk1"/>
                          </a:solidFill>
                          <a:effectLst/>
                          <a:latin typeface="+mn-lt"/>
                          <a:ea typeface="+mn-ea"/>
                          <a:cs typeface="+mn-cs"/>
                        </a:rPr>
                        <a:t>Witbank System</a:t>
                      </a:r>
                      <a:endParaRPr lang="en-ZA" sz="1800" dirty="0">
                        <a:latin typeface="+mn-lt"/>
                      </a:endParaRPr>
                    </a:p>
                  </a:txBody>
                  <a:tcPr/>
                </a:tc>
                <a:extLst>
                  <a:ext uri="{0D108BD9-81ED-4DB2-BD59-A6C34878D82A}">
                    <a16:rowId xmlns:a16="http://schemas.microsoft.com/office/drawing/2014/main" val="4108619767"/>
                  </a:ext>
                </a:extLst>
              </a:tr>
              <a:tr h="0">
                <a:tc>
                  <a:txBody>
                    <a:bodyPr/>
                    <a:lstStyle/>
                    <a:p>
                      <a:r>
                        <a:rPr lang="en-ZA" sz="1800" b="1" i="0" dirty="0">
                          <a:latin typeface="+mn-lt"/>
                        </a:rPr>
                        <a:t>Dipaleseng Local Municipality (Mpu)</a:t>
                      </a:r>
                    </a:p>
                  </a:txBody>
                  <a:tcPr/>
                </a:tc>
                <a:tc>
                  <a:txBody>
                    <a:bodyPr/>
                    <a:lstStyle/>
                    <a:p>
                      <a:r>
                        <a:rPr lang="en-ZA" sz="1800" dirty="0">
                          <a:latin typeface="+mn-lt"/>
                        </a:rPr>
                        <a:t>Fortuna.</a:t>
                      </a:r>
                    </a:p>
                  </a:txBody>
                  <a:tcPr/>
                </a:tc>
                <a:tc rowSpan="2">
                  <a:txBody>
                    <a:bodyPr/>
                    <a:lstStyle/>
                    <a:p>
                      <a:r>
                        <a:rPr lang="en-ZA" sz="1800" b="1" dirty="0">
                          <a:latin typeface="+mn-lt"/>
                        </a:rPr>
                        <a:t>Renosterberg Local Municipality (NC)</a:t>
                      </a:r>
                    </a:p>
                  </a:txBody>
                  <a:tcPr/>
                </a:tc>
                <a:tc rowSpan="2">
                  <a:txBody>
                    <a:bodyPr/>
                    <a:lstStyle/>
                    <a:p>
                      <a:r>
                        <a:rPr lang="en-US" sz="1800" kern="1200" dirty="0">
                          <a:solidFill>
                            <a:schemeClr val="dk1"/>
                          </a:solidFill>
                          <a:effectLst/>
                          <a:latin typeface="+mn-lt"/>
                          <a:ea typeface="+mn-ea"/>
                          <a:cs typeface="+mn-cs"/>
                        </a:rPr>
                        <a:t>Petrusville (from Vanderkloof) System</a:t>
                      </a:r>
                    </a:p>
                    <a:p>
                      <a:r>
                        <a:rPr lang="en-US" sz="1800" kern="1200" dirty="0">
                          <a:solidFill>
                            <a:schemeClr val="dk1"/>
                          </a:solidFill>
                          <a:effectLst/>
                          <a:latin typeface="+mn-lt"/>
                          <a:ea typeface="+mn-ea"/>
                          <a:cs typeface="+mn-cs"/>
                        </a:rPr>
                        <a:t>Phillipstown Boreholes System</a:t>
                      </a:r>
                    </a:p>
                    <a:p>
                      <a:r>
                        <a:rPr lang="en-US" sz="1800" kern="1200" dirty="0">
                          <a:solidFill>
                            <a:schemeClr val="dk1"/>
                          </a:solidFill>
                          <a:effectLst/>
                          <a:latin typeface="+mn-lt"/>
                          <a:ea typeface="+mn-ea"/>
                          <a:cs typeface="+mn-cs"/>
                        </a:rPr>
                        <a:t>Vanderkloof System</a:t>
                      </a:r>
                      <a:endParaRPr lang="en-ZA" sz="1800" dirty="0">
                        <a:latin typeface="+mn-lt"/>
                      </a:endParaRPr>
                    </a:p>
                  </a:txBody>
                  <a:tcPr/>
                </a:tc>
                <a:extLst>
                  <a:ext uri="{0D108BD9-81ED-4DB2-BD59-A6C34878D82A}">
                    <a16:rowId xmlns:a16="http://schemas.microsoft.com/office/drawing/2014/main" val="129789861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mn-lt"/>
                          <a:ea typeface="+mn-ea"/>
                          <a:cs typeface="+mn-cs"/>
                        </a:rPr>
                        <a:t>Mbombela/Umjindi Local Municipality (Mpu)</a:t>
                      </a:r>
                      <a:endParaRPr lang="en-ZA" sz="1800" kern="1200" dirty="0">
                        <a:solidFill>
                          <a:schemeClr val="dk1"/>
                        </a:solidFill>
                        <a:effectLst/>
                        <a:latin typeface="+mn-lt"/>
                        <a:ea typeface="+mn-ea"/>
                        <a:cs typeface="+mn-cs"/>
                      </a:endParaRPr>
                    </a:p>
                    <a:p>
                      <a:endParaRPr lang="en-ZA" sz="1800" b="1" i="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White River Country Estates (White River CE TW)</a:t>
                      </a:r>
                      <a:endParaRPr lang="en-ZA" sz="1800" kern="1200" dirty="0">
                        <a:solidFill>
                          <a:schemeClr val="dk1"/>
                        </a:solidFill>
                        <a:effectLst/>
                        <a:latin typeface="+mn-lt"/>
                        <a:ea typeface="+mn-ea"/>
                        <a:cs typeface="+mn-cs"/>
                      </a:endParaRPr>
                    </a:p>
                    <a:p>
                      <a:endParaRPr lang="en-ZA" sz="1800" dirty="0">
                        <a:latin typeface="+mn-lt"/>
                      </a:endParaRPr>
                    </a:p>
                  </a:txBody>
                  <a:tcPr/>
                </a:tc>
                <a:tc vMerge="1">
                  <a:txBody>
                    <a:bodyPr/>
                    <a:lstStyle/>
                    <a:p>
                      <a:endParaRPr lang="en-ZA" sz="1800">
                        <a:latin typeface="+mn-lt"/>
                      </a:endParaRPr>
                    </a:p>
                  </a:txBody>
                  <a:tcPr/>
                </a:tc>
                <a:tc vMerge="1">
                  <a:txBody>
                    <a:bodyPr/>
                    <a:lstStyle/>
                    <a:p>
                      <a:endParaRPr lang="en-ZA" sz="1800">
                        <a:latin typeface="+mn-lt"/>
                      </a:endParaRPr>
                    </a:p>
                  </a:txBody>
                  <a:tcPr/>
                </a:tc>
                <a:extLst>
                  <a:ext uri="{0D108BD9-81ED-4DB2-BD59-A6C34878D82A}">
                    <a16:rowId xmlns:a16="http://schemas.microsoft.com/office/drawing/2014/main" val="2756051441"/>
                  </a:ext>
                </a:extLst>
              </a:tr>
            </a:tbl>
          </a:graphicData>
        </a:graphic>
      </p:graphicFrame>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xfrm>
            <a:off x="9260115" y="6290168"/>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51</a:t>
            </a:fld>
            <a:endParaRPr lang="en-US" altLang="en-US" sz="1800" dirty="0">
              <a:latin typeface="Calibri" panose="020F0502020204030204" pitchFamily="34" charset="0"/>
            </a:endParaRPr>
          </a:p>
        </p:txBody>
      </p:sp>
    </p:spTree>
    <p:extLst>
      <p:ext uri="{BB962C8B-B14F-4D97-AF65-F5344CB8AC3E}">
        <p14:creationId xmlns:p14="http://schemas.microsoft.com/office/powerpoint/2010/main" val="357200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9D76F8-281F-DAA1-5D02-13800344F437}"/>
              </a:ext>
            </a:extLst>
          </p:cNvPr>
          <p:cNvSpPr txBox="1">
            <a:spLocks/>
          </p:cNvSpPr>
          <p:nvPr/>
        </p:nvSpPr>
        <p:spPr>
          <a:xfrm>
            <a:off x="609600" y="1016547"/>
            <a:ext cx="10972800" cy="45259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ZA" dirty="0"/>
          </a:p>
        </p:txBody>
      </p:sp>
      <p:sp>
        <p:nvSpPr>
          <p:cNvPr id="7" name="Title 1">
            <a:extLst>
              <a:ext uri="{FF2B5EF4-FFF2-40B4-BE49-F238E27FC236}">
                <a16:creationId xmlns:a16="http://schemas.microsoft.com/office/drawing/2014/main" id="{0DA4A6E1-8D79-91EC-3D0B-445BEC9A2FCB}"/>
              </a:ext>
            </a:extLst>
          </p:cNvPr>
          <p:cNvSpPr txBox="1">
            <a:spLocks/>
          </p:cNvSpPr>
          <p:nvPr/>
        </p:nvSpPr>
        <p:spPr>
          <a:xfrm>
            <a:off x="199697" y="202707"/>
            <a:ext cx="11792606" cy="994326"/>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Water Service Authorities (WSAs) that failed to provide microbiological water quality information for the BD audit period</a:t>
            </a:r>
          </a:p>
        </p:txBody>
      </p:sp>
      <p:graphicFrame>
        <p:nvGraphicFramePr>
          <p:cNvPr id="2" name="Table 1">
            <a:extLst>
              <a:ext uri="{FF2B5EF4-FFF2-40B4-BE49-F238E27FC236}">
                <a16:creationId xmlns:a16="http://schemas.microsoft.com/office/drawing/2014/main" id="{45F3FE6C-46B0-2000-B906-16C24F5D46B0}"/>
              </a:ext>
            </a:extLst>
          </p:cNvPr>
          <p:cNvGraphicFramePr>
            <a:graphicFrameLocks noGrp="1"/>
          </p:cNvGraphicFramePr>
          <p:nvPr>
            <p:extLst>
              <p:ext uri="{D42A27DB-BD31-4B8C-83A1-F6EECF244321}">
                <p14:modId xmlns:p14="http://schemas.microsoft.com/office/powerpoint/2010/main" val="720759116"/>
              </p:ext>
            </p:extLst>
          </p:nvPr>
        </p:nvGraphicFramePr>
        <p:xfrm>
          <a:off x="199697" y="1284134"/>
          <a:ext cx="11792607" cy="5254778"/>
        </p:xfrm>
        <a:graphic>
          <a:graphicData uri="http://schemas.openxmlformats.org/drawingml/2006/table">
            <a:tbl>
              <a:tblPr firstRow="1" bandRow="1">
                <a:tableStyleId>{5C22544A-7EE6-4342-B048-85BDC9FD1C3A}</a:tableStyleId>
              </a:tblPr>
              <a:tblGrid>
                <a:gridCol w="1662354">
                  <a:extLst>
                    <a:ext uri="{9D8B030D-6E8A-4147-A177-3AD203B41FA5}">
                      <a16:colId xmlns:a16="http://schemas.microsoft.com/office/drawing/2014/main" val="2551238698"/>
                    </a:ext>
                  </a:extLst>
                </a:gridCol>
                <a:gridCol w="3376751">
                  <a:extLst>
                    <a:ext uri="{9D8B030D-6E8A-4147-A177-3AD203B41FA5}">
                      <a16:colId xmlns:a16="http://schemas.microsoft.com/office/drawing/2014/main" val="4260422094"/>
                    </a:ext>
                  </a:extLst>
                </a:gridCol>
                <a:gridCol w="3376751">
                  <a:extLst>
                    <a:ext uri="{9D8B030D-6E8A-4147-A177-3AD203B41FA5}">
                      <a16:colId xmlns:a16="http://schemas.microsoft.com/office/drawing/2014/main" val="287261584"/>
                    </a:ext>
                  </a:extLst>
                </a:gridCol>
                <a:gridCol w="3376751">
                  <a:extLst>
                    <a:ext uri="{9D8B030D-6E8A-4147-A177-3AD203B41FA5}">
                      <a16:colId xmlns:a16="http://schemas.microsoft.com/office/drawing/2014/main" val="2403502854"/>
                    </a:ext>
                  </a:extLst>
                </a:gridCol>
              </a:tblGrid>
              <a:tr h="355008">
                <a:tc>
                  <a:txBody>
                    <a:bodyPr/>
                    <a:lstStyle/>
                    <a:p>
                      <a:r>
                        <a:rPr lang="en-ZA" dirty="0"/>
                        <a:t>Name of WSA</a:t>
                      </a:r>
                    </a:p>
                  </a:txBody>
                  <a:tcPr/>
                </a:tc>
                <a:tc>
                  <a:txBody>
                    <a:bodyPr/>
                    <a:lstStyle/>
                    <a:p>
                      <a:r>
                        <a:rPr lang="en-ZA" dirty="0"/>
                        <a:t>Name of Water Supply System </a:t>
                      </a:r>
                    </a:p>
                  </a:txBody>
                  <a:tcPr/>
                </a:tc>
                <a:tc>
                  <a:txBody>
                    <a:bodyPr/>
                    <a:lstStyle/>
                    <a:p>
                      <a:r>
                        <a:rPr lang="en-ZA" dirty="0"/>
                        <a:t>Name of Water Supply System </a:t>
                      </a:r>
                    </a:p>
                  </a:txBody>
                  <a:tcPr/>
                </a:tc>
                <a:tc>
                  <a:txBody>
                    <a:bodyPr/>
                    <a:lstStyle/>
                    <a:p>
                      <a:r>
                        <a:rPr lang="en-ZA" dirty="0"/>
                        <a:t>Name of Water Supply System </a:t>
                      </a:r>
                    </a:p>
                  </a:txBody>
                  <a:tcPr/>
                </a:tc>
                <a:extLst>
                  <a:ext uri="{0D108BD9-81ED-4DB2-BD59-A6C34878D82A}">
                    <a16:rowId xmlns:a16="http://schemas.microsoft.com/office/drawing/2014/main" val="506534208"/>
                  </a:ext>
                </a:extLst>
              </a:tr>
              <a:tr h="875362">
                <a:tc rowSpan="6">
                  <a:txBody>
                    <a:bodyPr/>
                    <a:lstStyle/>
                    <a:p>
                      <a:pPr>
                        <a:lnSpc>
                          <a:spcPct val="107000"/>
                        </a:lnSpc>
                        <a:spcAft>
                          <a:spcPts val="800"/>
                        </a:spcAft>
                      </a:pPr>
                      <a:r>
                        <a:rPr lang="en-US" sz="1800" b="1" kern="100" dirty="0">
                          <a:solidFill>
                            <a:srgbClr val="000000"/>
                          </a:solidFill>
                          <a:effectLst/>
                          <a:latin typeface="+mn-lt"/>
                          <a:ea typeface="Times New Roman" panose="02020603050405020304" pitchFamily="18" charset="0"/>
                          <a:cs typeface="Times New Roman" panose="02020603050405020304" pitchFamily="18" charset="0"/>
                        </a:rPr>
                        <a:t>Joe Morolong Local Municipality</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en-US" sz="1800" kern="1200" dirty="0">
                          <a:solidFill>
                            <a:schemeClr val="dk1"/>
                          </a:solidFill>
                          <a:effectLst/>
                          <a:latin typeface="+mn-lt"/>
                          <a:ea typeface="+mn-ea"/>
                          <a:cs typeface="+mn-cs"/>
                        </a:rPr>
                        <a:t>Bothetheletsa Groundwater Management Area: D41L-M2 System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Heiso Groundwater Management Area: D41L-M8 System</a:t>
                      </a:r>
                      <a:endParaRPr lang="en-ZA" sz="1800" b="1" dirty="0">
                        <a:latin typeface="+mn-lt"/>
                      </a:endParaRPr>
                    </a:p>
                  </a:txBody>
                  <a:tcPr/>
                </a:tc>
                <a:tc>
                  <a:txBody>
                    <a:bodyPr/>
                    <a:lstStyle/>
                    <a:p>
                      <a:pPr>
                        <a:lnSpc>
                          <a:spcPct val="107000"/>
                        </a:lnSpc>
                        <a:spcAft>
                          <a:spcPts val="800"/>
                        </a:spcAft>
                      </a:pPr>
                      <a:r>
                        <a:rPr lang="en-US" sz="1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Metsetswaneng Groundwater Management Area: D41L-M7 System</a:t>
                      </a:r>
                      <a:endParaRPr lang="en-ZA"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7245651"/>
                  </a:ext>
                </a:extLst>
              </a:tr>
              <a:tr h="875362">
                <a:tc vMerge="1">
                  <a:txBody>
                    <a:bodyPr/>
                    <a:lstStyle/>
                    <a:p>
                      <a:endParaRPr lang="en-ZA" sz="180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Bothithong Groundwater Management Area D41G-04 System</a:t>
                      </a:r>
                      <a:endParaRPr lang="en-ZA" sz="1800" dirty="0">
                        <a:latin typeface="+mn-lt"/>
                      </a:endParaRPr>
                    </a:p>
                  </a:txBody>
                  <a:tcPr/>
                </a:tc>
                <a:tc>
                  <a:txBody>
                    <a:bodyPr/>
                    <a:lstStyle/>
                    <a:p>
                      <a:pPr>
                        <a:lnSpc>
                          <a:spcPct val="107000"/>
                        </a:lnSpc>
                        <a:spcAft>
                          <a:spcPts val="80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Kikahela Groundwater Management Area: D41L-M1 System</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Tsineng Groundwater Management Area: D41L-M11 System</a:t>
                      </a:r>
                      <a:endParaRPr lang="en-ZA"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619767"/>
                  </a:ext>
                </a:extLst>
              </a:tr>
              <a:tr h="437681">
                <a:tc vMerge="1">
                  <a:txBody>
                    <a:bodyPr/>
                    <a:lstStyle/>
                    <a:p>
                      <a:endParaRPr lang="en-ZA" sz="1800" b="1" i="0">
                        <a:latin typeface="+mn-lt"/>
                      </a:endParaRPr>
                    </a:p>
                  </a:txBody>
                  <a:tcPr/>
                </a:tc>
                <a:tc rowSpan="2">
                  <a:txBody>
                    <a:bodyPr/>
                    <a:lstStyle/>
                    <a:p>
                      <a:r>
                        <a:rPr lang="en-US" sz="1800" kern="1200" dirty="0">
                          <a:solidFill>
                            <a:schemeClr val="dk1"/>
                          </a:solidFill>
                          <a:effectLst/>
                          <a:latin typeface="+mn-lt"/>
                          <a:ea typeface="+mn-ea"/>
                          <a:cs typeface="+mn-cs"/>
                        </a:rPr>
                        <a:t>Churchill Groundwater Management Area: D41L-M10 System</a:t>
                      </a:r>
                      <a:endParaRPr lang="en-ZA" sz="1800" dirty="0">
                        <a:latin typeface="+mn-lt"/>
                      </a:endParaRPr>
                    </a:p>
                  </a:txBody>
                  <a:tcPr/>
                </a:tc>
                <a:tc rowSpan="2">
                  <a:txBody>
                    <a:bodyPr/>
                    <a:lstStyle/>
                    <a:p>
                      <a:pPr>
                        <a:lnSpc>
                          <a:spcPct val="107000"/>
                        </a:lnSpc>
                        <a:spcAft>
                          <a:spcPts val="800"/>
                        </a:spcAft>
                      </a:pPr>
                      <a:r>
                        <a:rPr lang="en-US" sz="1800" kern="100" dirty="0">
                          <a:solidFill>
                            <a:srgbClr val="000000"/>
                          </a:solidFill>
                          <a:effectLst/>
                          <a:latin typeface="+mn-lt"/>
                          <a:ea typeface="Times New Roman" panose="02020603050405020304" pitchFamily="18" charset="0"/>
                          <a:cs typeface="Times New Roman" panose="02020603050405020304" pitchFamily="18" charset="0"/>
                        </a:rPr>
                        <a:t>Laxey Groundwater Management Area D41G-05 System</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Van </a:t>
                      </a:r>
                      <a:r>
                        <a:rPr lang="en-US" sz="1600" kern="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Zylsrus</a:t>
                      </a:r>
                      <a:r>
                        <a:rPr lang="en-US" sz="160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(Boreholes) System</a:t>
                      </a:r>
                      <a:endParaRPr lang="en-ZA"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898612"/>
                  </a:ext>
                </a:extLst>
              </a:tr>
              <a:tr h="58570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6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Ward 1 </a:t>
                      </a:r>
                      <a:r>
                        <a:rPr lang="en-US" sz="1600" kern="10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Heuningvlei</a:t>
                      </a:r>
                      <a:r>
                        <a:rPr lang="en-US" sz="16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A"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0175483"/>
                  </a:ext>
                </a:extLst>
              </a:tr>
              <a:tr h="835484">
                <a:tc vMerge="1">
                  <a:txBody>
                    <a:bodyPr/>
                    <a:lstStyle/>
                    <a:p>
                      <a:endParaRPr lang="en-ZA" sz="1800" b="1" i="0">
                        <a:latin typeface="+mn-lt"/>
                      </a:endParaRPr>
                    </a:p>
                  </a:txBody>
                  <a:tcPr/>
                </a:tc>
                <a:tc>
                  <a:txBody>
                    <a:bodyPr/>
                    <a:lstStyle/>
                    <a:p>
                      <a:pPr>
                        <a:lnSpc>
                          <a:spcPct val="107000"/>
                        </a:lnSpc>
                        <a:spcAft>
                          <a:spcPts val="800"/>
                        </a:spcAft>
                      </a:pPr>
                      <a:r>
                        <a:rPr lang="en-US" sz="1800" kern="100" err="1">
                          <a:solidFill>
                            <a:srgbClr val="000000"/>
                          </a:solidFill>
                          <a:effectLst/>
                          <a:latin typeface="+mn-lt"/>
                          <a:ea typeface="Times New Roman" panose="02020603050405020304" pitchFamily="18" charset="0"/>
                          <a:cs typeface="Times New Roman" panose="02020603050405020304" pitchFamily="18" charset="0"/>
                        </a:rPr>
                        <a:t>Dithakong</a:t>
                      </a:r>
                      <a:r>
                        <a:rPr lang="en-US" sz="1800" kern="100">
                          <a:solidFill>
                            <a:srgbClr val="000000"/>
                          </a:solidFill>
                          <a:effectLst/>
                          <a:latin typeface="+mn-lt"/>
                          <a:ea typeface="Times New Roman" panose="02020603050405020304" pitchFamily="18" charset="0"/>
                          <a:cs typeface="Times New Roman" panose="02020603050405020304" pitchFamily="18" charset="0"/>
                        </a:rPr>
                        <a:t> Groundwater Management Area D41G-02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Maipeng Groundwater Management Area D41L-K9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600" kern="1200" err="1">
                          <a:solidFill>
                            <a:schemeClr val="dk1"/>
                          </a:solidFill>
                          <a:effectLst/>
                          <a:latin typeface="+mn-lt"/>
                          <a:ea typeface="+mn-ea"/>
                          <a:cs typeface="+mn-cs"/>
                        </a:rPr>
                        <a:t>Manyeding</a:t>
                      </a:r>
                      <a:r>
                        <a:rPr lang="en-US" sz="1600" kern="1200">
                          <a:solidFill>
                            <a:schemeClr val="dk1"/>
                          </a:solidFill>
                          <a:effectLst/>
                          <a:latin typeface="+mn-lt"/>
                          <a:ea typeface="+mn-ea"/>
                          <a:cs typeface="+mn-cs"/>
                        </a:rPr>
                        <a:t> A Groundwater Management Area: D41L-M5 System</a:t>
                      </a:r>
                      <a:endParaRPr lang="en-ZA" sz="1600">
                        <a:latin typeface="+mn-lt"/>
                      </a:endParaRPr>
                    </a:p>
                    <a:p>
                      <a:pPr>
                        <a:lnSpc>
                          <a:spcPct val="107000"/>
                        </a:lnSpc>
                        <a:spcAft>
                          <a:spcPts val="800"/>
                        </a:spcAft>
                      </a:pPr>
                      <a:endParaRPr lang="en-ZA"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6051441"/>
                  </a:ext>
                </a:extLst>
              </a:tr>
              <a:tr h="1137970">
                <a:tc vMerge="1">
                  <a:txBody>
                    <a:bodyPr/>
                    <a:lstStyle/>
                    <a:p>
                      <a:endParaRPr lang="en-ZA" sz="1800" b="1" i="0">
                        <a:latin typeface="+mn-lt"/>
                      </a:endParaRPr>
                    </a:p>
                  </a:txBody>
                  <a:tcPr/>
                </a:tc>
                <a:tc>
                  <a:txBody>
                    <a:bodyPr/>
                    <a:lstStyle/>
                    <a:p>
                      <a:pPr>
                        <a:lnSpc>
                          <a:spcPct val="107000"/>
                        </a:lnSpc>
                        <a:spcAft>
                          <a:spcPts val="800"/>
                        </a:spcAft>
                      </a:pP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Gasehunelo</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Groundwater Management Area: D41L-M9 System</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Mamatwan</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a:t>
                      </a: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Hotazel</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Ground water Management Area D41K-G2 System</a:t>
                      </a:r>
                      <a:endParaRPr lang="en-ZA" sz="18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00" dirty="0" err="1">
                          <a:solidFill>
                            <a:srgbClr val="000000"/>
                          </a:solidFill>
                          <a:effectLst/>
                          <a:latin typeface="+mn-lt"/>
                          <a:ea typeface="Times New Roman" panose="02020603050405020304" pitchFamily="18" charset="0"/>
                          <a:cs typeface="Times New Roman" panose="02020603050405020304" pitchFamily="18" charset="0"/>
                        </a:rPr>
                        <a:t>Gasese</a:t>
                      </a:r>
                      <a:r>
                        <a:rPr lang="en-US" sz="1800" kern="100" dirty="0">
                          <a:solidFill>
                            <a:srgbClr val="000000"/>
                          </a:solidFill>
                          <a:effectLst/>
                          <a:latin typeface="+mn-lt"/>
                          <a:ea typeface="Times New Roman" panose="02020603050405020304" pitchFamily="18" charset="0"/>
                          <a:cs typeface="Times New Roman" panose="02020603050405020304" pitchFamily="18" charset="0"/>
                        </a:rPr>
                        <a:t> Groundwater Management Area D41L-K10 System</a:t>
                      </a:r>
                      <a:endParaRPr lang="en-ZA" sz="1800" dirty="0">
                        <a:latin typeface="+mn-lt"/>
                      </a:endParaRPr>
                    </a:p>
                  </a:txBody>
                  <a:tcPr/>
                </a:tc>
                <a:extLst>
                  <a:ext uri="{0D108BD9-81ED-4DB2-BD59-A6C34878D82A}">
                    <a16:rowId xmlns:a16="http://schemas.microsoft.com/office/drawing/2014/main" val="4047926025"/>
                  </a:ext>
                </a:extLst>
              </a:tr>
            </a:tbl>
          </a:graphicData>
        </a:graphic>
      </p:graphicFrame>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52</a:t>
            </a:fld>
            <a:endParaRPr lang="en-US" altLang="en-US" sz="1800" dirty="0">
              <a:latin typeface="Calibri" panose="020F0502020204030204" pitchFamily="34" charset="0"/>
            </a:endParaRPr>
          </a:p>
        </p:txBody>
      </p:sp>
    </p:spTree>
    <p:extLst>
      <p:ext uri="{BB962C8B-B14F-4D97-AF65-F5344CB8AC3E}">
        <p14:creationId xmlns:p14="http://schemas.microsoft.com/office/powerpoint/2010/main" val="2285358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53</a:t>
            </a:fld>
            <a:endParaRPr lang="en-US" altLang="en-US" sz="1800">
              <a:latin typeface="Calibri" panose="020F0502020204030204" pitchFamily="34" charset="0"/>
            </a:endParaRPr>
          </a:p>
        </p:txBody>
      </p:sp>
      <p:sp>
        <p:nvSpPr>
          <p:cNvPr id="3" name="Content Placeholder 2">
            <a:extLst>
              <a:ext uri="{FF2B5EF4-FFF2-40B4-BE49-F238E27FC236}">
                <a16:creationId xmlns:a16="http://schemas.microsoft.com/office/drawing/2014/main" id="{219D76F8-281F-DAA1-5D02-13800344F437}"/>
              </a:ext>
            </a:extLst>
          </p:cNvPr>
          <p:cNvSpPr txBox="1">
            <a:spLocks/>
          </p:cNvSpPr>
          <p:nvPr/>
        </p:nvSpPr>
        <p:spPr>
          <a:xfrm>
            <a:off x="609600" y="1016547"/>
            <a:ext cx="10972800" cy="45259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ZA"/>
          </a:p>
        </p:txBody>
      </p:sp>
      <p:sp>
        <p:nvSpPr>
          <p:cNvPr id="7" name="Title 1">
            <a:extLst>
              <a:ext uri="{FF2B5EF4-FFF2-40B4-BE49-F238E27FC236}">
                <a16:creationId xmlns:a16="http://schemas.microsoft.com/office/drawing/2014/main" id="{0DA4A6E1-8D79-91EC-3D0B-445BEC9A2FCB}"/>
              </a:ext>
            </a:extLst>
          </p:cNvPr>
          <p:cNvSpPr txBox="1">
            <a:spLocks/>
          </p:cNvSpPr>
          <p:nvPr/>
        </p:nvSpPr>
        <p:spPr>
          <a:xfrm>
            <a:off x="199697" y="202707"/>
            <a:ext cx="11792606" cy="994326"/>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Water Service Authorities (WSAs) that failed to provide microbiological water quality information for the BD audit period</a:t>
            </a:r>
          </a:p>
        </p:txBody>
      </p:sp>
      <p:graphicFrame>
        <p:nvGraphicFramePr>
          <p:cNvPr id="2" name="Table 1">
            <a:extLst>
              <a:ext uri="{FF2B5EF4-FFF2-40B4-BE49-F238E27FC236}">
                <a16:creationId xmlns:a16="http://schemas.microsoft.com/office/drawing/2014/main" id="{45F3FE6C-46B0-2000-B906-16C24F5D46B0}"/>
              </a:ext>
            </a:extLst>
          </p:cNvPr>
          <p:cNvGraphicFramePr>
            <a:graphicFrameLocks noGrp="1"/>
          </p:cNvGraphicFramePr>
          <p:nvPr>
            <p:extLst>
              <p:ext uri="{D42A27DB-BD31-4B8C-83A1-F6EECF244321}">
                <p14:modId xmlns:p14="http://schemas.microsoft.com/office/powerpoint/2010/main" val="2583494942"/>
              </p:ext>
            </p:extLst>
          </p:nvPr>
        </p:nvGraphicFramePr>
        <p:xfrm>
          <a:off x="199696" y="1253780"/>
          <a:ext cx="11792607" cy="5060891"/>
        </p:xfrm>
        <a:graphic>
          <a:graphicData uri="http://schemas.openxmlformats.org/drawingml/2006/table">
            <a:tbl>
              <a:tblPr firstRow="1" bandRow="1">
                <a:tableStyleId>{5C22544A-7EE6-4342-B048-85BDC9FD1C3A}</a:tableStyleId>
              </a:tblPr>
              <a:tblGrid>
                <a:gridCol w="1662354">
                  <a:extLst>
                    <a:ext uri="{9D8B030D-6E8A-4147-A177-3AD203B41FA5}">
                      <a16:colId xmlns:a16="http://schemas.microsoft.com/office/drawing/2014/main" val="2551238698"/>
                    </a:ext>
                  </a:extLst>
                </a:gridCol>
                <a:gridCol w="3376751">
                  <a:extLst>
                    <a:ext uri="{9D8B030D-6E8A-4147-A177-3AD203B41FA5}">
                      <a16:colId xmlns:a16="http://schemas.microsoft.com/office/drawing/2014/main" val="4260422094"/>
                    </a:ext>
                  </a:extLst>
                </a:gridCol>
                <a:gridCol w="1843643">
                  <a:extLst>
                    <a:ext uri="{9D8B030D-6E8A-4147-A177-3AD203B41FA5}">
                      <a16:colId xmlns:a16="http://schemas.microsoft.com/office/drawing/2014/main" val="287261584"/>
                    </a:ext>
                  </a:extLst>
                </a:gridCol>
                <a:gridCol w="4909859">
                  <a:extLst>
                    <a:ext uri="{9D8B030D-6E8A-4147-A177-3AD203B41FA5}">
                      <a16:colId xmlns:a16="http://schemas.microsoft.com/office/drawing/2014/main" val="2403502854"/>
                    </a:ext>
                  </a:extLst>
                </a:gridCol>
              </a:tblGrid>
              <a:tr h="370840">
                <a:tc>
                  <a:txBody>
                    <a:bodyPr/>
                    <a:lstStyle/>
                    <a:p>
                      <a:r>
                        <a:rPr lang="en-ZA"/>
                        <a:t>Name of WSA</a:t>
                      </a:r>
                    </a:p>
                  </a:txBody>
                  <a:tcPr/>
                </a:tc>
                <a:tc>
                  <a:txBody>
                    <a:bodyPr/>
                    <a:lstStyle/>
                    <a:p>
                      <a:r>
                        <a:rPr lang="en-ZA"/>
                        <a:t>Name of Water Supply System </a:t>
                      </a:r>
                    </a:p>
                  </a:txBody>
                  <a:tcPr/>
                </a:tc>
                <a:tc>
                  <a:txBody>
                    <a:bodyPr/>
                    <a:lstStyle/>
                    <a:p>
                      <a:r>
                        <a:rPr lang="en-ZA"/>
                        <a:t>Name of WSA</a:t>
                      </a:r>
                    </a:p>
                  </a:txBody>
                  <a:tcPr/>
                </a:tc>
                <a:tc>
                  <a:txBody>
                    <a:bodyPr/>
                    <a:lstStyle/>
                    <a:p>
                      <a:r>
                        <a:rPr lang="en-ZA"/>
                        <a:t>Name of Water Supply System </a:t>
                      </a:r>
                    </a:p>
                  </a:txBody>
                  <a:tcPr/>
                </a:tc>
                <a:extLst>
                  <a:ext uri="{0D108BD9-81ED-4DB2-BD59-A6C34878D82A}">
                    <a16:rowId xmlns:a16="http://schemas.microsoft.com/office/drawing/2014/main" val="506534208"/>
                  </a:ext>
                </a:extLst>
              </a:tr>
              <a:tr h="457200">
                <a:tc rowSpan="13">
                  <a:txBody>
                    <a:bodyPr/>
                    <a:lstStyle/>
                    <a:p>
                      <a:pPr>
                        <a:lnSpc>
                          <a:spcPct val="107000"/>
                        </a:lnSpc>
                        <a:spcAft>
                          <a:spcPts val="800"/>
                        </a:spcAft>
                      </a:pPr>
                      <a:r>
                        <a:rPr lang="en-US" sz="1800" b="1" kern="100">
                          <a:solidFill>
                            <a:srgbClr val="000000"/>
                          </a:solidFill>
                          <a:effectLst/>
                          <a:latin typeface="+mn-lt"/>
                          <a:ea typeface="Times New Roman" panose="02020603050405020304" pitchFamily="18" charset="0"/>
                          <a:cs typeface="Times New Roman" panose="02020603050405020304" pitchFamily="18" charset="0"/>
                        </a:rPr>
                        <a:t>Kamiesberg Local Municipality (NC)</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Garies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00">
                          <a:solidFill>
                            <a:srgbClr val="000000"/>
                          </a:solidFill>
                          <a:effectLst/>
                          <a:latin typeface="+mn-lt"/>
                          <a:ea typeface="Times New Roman" panose="02020603050405020304" pitchFamily="18" charset="0"/>
                          <a:cs typeface="Times New Roman" panose="02020603050405020304" pitchFamily="18" charset="0"/>
                        </a:rPr>
                        <a:t>Kamiesberg Local Municipality (continued)</a:t>
                      </a:r>
                      <a:endParaRPr lang="en-ZA" sz="1800" kern="100">
                        <a:effectLst/>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800" b="1">
                        <a:latin typeface="+mn-lt"/>
                      </a:endParaRPr>
                    </a:p>
                  </a:txBody>
                  <a:tcPr/>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Soebatsfontein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7245651"/>
                  </a:ext>
                </a:extLst>
              </a:tr>
              <a:tr h="457200">
                <a:tc vMerge="1">
                  <a:txBody>
                    <a:bodyPr/>
                    <a:lstStyle/>
                    <a:p>
                      <a:endParaRPr lang="en-ZA"/>
                    </a:p>
                  </a:txBody>
                  <a:tcPr/>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Hondeklipbaai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ZA"/>
                    </a:p>
                  </a:txBody>
                  <a:tcPr/>
                </a:tc>
                <a:tc>
                  <a:txBody>
                    <a:bodyPr/>
                    <a:lstStyle/>
                    <a:p>
                      <a:pPr>
                        <a:lnSpc>
                          <a:spcPct val="107000"/>
                        </a:lnSpc>
                        <a:spcAft>
                          <a:spcPts val="800"/>
                        </a:spcAft>
                      </a:pPr>
                      <a:r>
                        <a:rPr lang="en-US" sz="1800" kern="100" err="1">
                          <a:solidFill>
                            <a:srgbClr val="000000"/>
                          </a:solidFill>
                          <a:effectLst/>
                          <a:latin typeface="+mn-lt"/>
                          <a:ea typeface="Times New Roman" panose="02020603050405020304" pitchFamily="18" charset="0"/>
                          <a:cs typeface="Times New Roman" panose="02020603050405020304" pitchFamily="18" charset="0"/>
                        </a:rPr>
                        <a:t>Spoegrivier</a:t>
                      </a:r>
                      <a:r>
                        <a:rPr lang="en-US" sz="1800" kern="100">
                          <a:solidFill>
                            <a:srgbClr val="000000"/>
                          </a:solidFill>
                          <a:effectLst/>
                          <a:latin typeface="+mn-lt"/>
                          <a:ea typeface="Times New Roman" panose="02020603050405020304" pitchFamily="18" charset="0"/>
                          <a:cs typeface="Times New Roman" panose="02020603050405020304" pitchFamily="18" charset="0"/>
                        </a:rPr>
                        <a:t>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5082018"/>
                  </a:ext>
                </a:extLst>
              </a:tr>
              <a:tr h="370840">
                <a:tc vMerge="1">
                  <a:txBody>
                    <a:bodyPr/>
                    <a:lstStyle/>
                    <a:p>
                      <a:endParaRPr lang="en-ZA" sz="1800">
                        <a:latin typeface="+mn-lt"/>
                      </a:endParaRPr>
                    </a:p>
                  </a:txBody>
                  <a:tcPr/>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Kamassies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Tweerivier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8619767"/>
                  </a:ext>
                </a:extLst>
              </a:tr>
              <a:tr h="457200">
                <a:tc vMerge="1">
                  <a:txBody>
                    <a:bodyPr/>
                    <a:lstStyle/>
                    <a:p>
                      <a:endParaRPr lang="en-ZA" sz="1800" b="1" i="0">
                        <a:latin typeface="+mn-lt"/>
                      </a:endParaRPr>
                    </a:p>
                  </a:txBody>
                  <a:tcPr/>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Garies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n-US" sz="1800" b="1" kern="1200">
                          <a:solidFill>
                            <a:schemeClr val="dk1"/>
                          </a:solidFill>
                          <a:effectLst/>
                          <a:latin typeface="+mn-lt"/>
                          <a:ea typeface="+mn-ea"/>
                          <a:cs typeface="+mn-cs"/>
                        </a:rPr>
                        <a:t>Dr. Ruth S Mompati District Municipality (NW)</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en-US" sz="1800" kern="1200">
                          <a:solidFill>
                            <a:schemeClr val="dk1"/>
                          </a:solidFill>
                          <a:effectLst/>
                          <a:latin typeface="+mn-lt"/>
                          <a:ea typeface="+mn-ea"/>
                          <a:cs typeface="+mn-cs"/>
                        </a:rPr>
                        <a:t>Schweizer Reneke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898612"/>
                  </a:ext>
                </a:extLst>
              </a:tr>
              <a:tr h="457200">
                <a:tc vMerge="1">
                  <a:txBody>
                    <a:bodyPr/>
                    <a:lstStyle/>
                    <a:p>
                      <a:endParaRPr lang="en-ZA"/>
                    </a:p>
                  </a:txBody>
                  <a:tcPr/>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Kharkams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ZA"/>
                    </a:p>
                  </a:txBody>
                  <a:tcPr/>
                </a:tc>
                <a:tc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0175483"/>
                  </a:ext>
                </a:extLst>
              </a:tr>
              <a:tr h="0">
                <a:tc vMerge="1">
                  <a:txBody>
                    <a:bodyPr/>
                    <a:lstStyle/>
                    <a:p>
                      <a:endParaRPr lang="en-ZA" sz="1800" b="1" i="0">
                        <a:latin typeface="+mn-lt"/>
                      </a:endParaRPr>
                    </a:p>
                  </a:txBody>
                  <a:tcPr/>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Kheis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rowSpan="8" gridSpan="2">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rowSpan="8" h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6051441"/>
                  </a:ext>
                </a:extLst>
              </a:tr>
              <a:tr h="0">
                <a:tc vMerge="1">
                  <a:txBody>
                    <a:bodyPr/>
                    <a:lstStyle/>
                    <a:p>
                      <a:endParaRPr lang="en-ZA" sz="1800" b="1" i="0">
                        <a:latin typeface="+mn-lt"/>
                      </a:endParaRPr>
                    </a:p>
                  </a:txBody>
                  <a:tcPr/>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Klipfontein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gridSpan="2"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hMerge="1" vMerge="1">
                  <a:txBody>
                    <a:bodyPr/>
                    <a:lstStyle/>
                    <a:p>
                      <a:endParaRPr lang="en-ZA" sz="1800">
                        <a:latin typeface="+mn-lt"/>
                      </a:endParaRPr>
                    </a:p>
                  </a:txBody>
                  <a:tcPr/>
                </a:tc>
                <a:extLst>
                  <a:ext uri="{0D108BD9-81ED-4DB2-BD59-A6C34878D82A}">
                    <a16:rowId xmlns:a16="http://schemas.microsoft.com/office/drawing/2014/main" val="4047926025"/>
                  </a:ext>
                </a:extLst>
              </a:tr>
              <a:tr h="0">
                <a:tc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Koiingnaas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gridSpan="2"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hMerge="1" vMerge="1">
                  <a:txBody>
                    <a:bodyPr/>
                    <a:lstStyle/>
                    <a:p>
                      <a:endParaRPr lang="en-ZA" sz="1800">
                        <a:latin typeface="+mn-lt"/>
                      </a:endParaRPr>
                    </a:p>
                  </a:txBody>
                  <a:tcPr/>
                </a:tc>
                <a:extLst>
                  <a:ext uri="{0D108BD9-81ED-4DB2-BD59-A6C34878D82A}">
                    <a16:rowId xmlns:a16="http://schemas.microsoft.com/office/drawing/2014/main" val="1089233388"/>
                  </a:ext>
                </a:extLst>
              </a:tr>
              <a:tr h="0">
                <a:tc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Leliefontein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gridSpan="2"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hMerge="1" vMerge="1">
                  <a:txBody>
                    <a:bodyPr/>
                    <a:lstStyle/>
                    <a:p>
                      <a:endParaRPr lang="en-ZA" sz="1800">
                        <a:latin typeface="+mn-lt"/>
                      </a:endParaRPr>
                    </a:p>
                  </a:txBody>
                  <a:tcPr/>
                </a:tc>
                <a:extLst>
                  <a:ext uri="{0D108BD9-81ED-4DB2-BD59-A6C34878D82A}">
                    <a16:rowId xmlns:a16="http://schemas.microsoft.com/office/drawing/2014/main" val="2776678988"/>
                  </a:ext>
                </a:extLst>
              </a:tr>
              <a:tr h="0">
                <a:tc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Lepelfontein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gridSpan="2"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hMerge="1" vMerge="1">
                  <a:txBody>
                    <a:bodyPr/>
                    <a:lstStyle/>
                    <a:p>
                      <a:endParaRPr lang="en-ZA" sz="1800">
                        <a:latin typeface="+mn-lt"/>
                      </a:endParaRPr>
                    </a:p>
                  </a:txBody>
                  <a:tcPr/>
                </a:tc>
                <a:extLst>
                  <a:ext uri="{0D108BD9-81ED-4DB2-BD59-A6C34878D82A}">
                    <a16:rowId xmlns:a16="http://schemas.microsoft.com/office/drawing/2014/main" val="1259050625"/>
                  </a:ext>
                </a:extLst>
              </a:tr>
              <a:tr h="0">
                <a:tc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Nourivier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gridSpan="2"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hMerge="1" vMerge="1">
                  <a:txBody>
                    <a:bodyPr/>
                    <a:lstStyle/>
                    <a:p>
                      <a:endParaRPr lang="en-ZA" sz="1800">
                        <a:latin typeface="+mn-lt"/>
                      </a:endParaRPr>
                    </a:p>
                  </a:txBody>
                  <a:tcPr/>
                </a:tc>
                <a:extLst>
                  <a:ext uri="{0D108BD9-81ED-4DB2-BD59-A6C34878D82A}">
                    <a16:rowId xmlns:a16="http://schemas.microsoft.com/office/drawing/2014/main" val="2847196661"/>
                  </a:ext>
                </a:extLst>
              </a:tr>
              <a:tr h="0">
                <a:tc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800" kern="100">
                          <a:solidFill>
                            <a:srgbClr val="000000"/>
                          </a:solidFill>
                          <a:effectLst/>
                          <a:latin typeface="+mn-lt"/>
                          <a:ea typeface="Times New Roman" panose="02020603050405020304" pitchFamily="18" charset="0"/>
                          <a:cs typeface="Times New Roman" panose="02020603050405020304" pitchFamily="18" charset="0"/>
                        </a:rPr>
                        <a:t>Paulshoek System</a:t>
                      </a: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gridSpan="2"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hMerge="1" vMerge="1">
                  <a:txBody>
                    <a:bodyPr/>
                    <a:lstStyle/>
                    <a:p>
                      <a:endParaRPr lang="en-ZA" sz="1800">
                        <a:latin typeface="+mn-lt"/>
                      </a:endParaRPr>
                    </a:p>
                  </a:txBody>
                  <a:tcPr/>
                </a:tc>
                <a:extLst>
                  <a:ext uri="{0D108BD9-81ED-4DB2-BD59-A6C34878D82A}">
                    <a16:rowId xmlns:a16="http://schemas.microsoft.com/office/drawing/2014/main" val="1364449415"/>
                  </a:ext>
                </a:extLst>
              </a:tr>
              <a:tr h="0">
                <a:tc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ZA" sz="1800" kern="100">
                          <a:effectLst/>
                          <a:latin typeface="+mn-lt"/>
                          <a:ea typeface="Calibri" panose="020F0502020204030204" pitchFamily="34" charset="0"/>
                          <a:cs typeface="Times New Roman" panose="02020603050405020304" pitchFamily="18" charset="0"/>
                        </a:rPr>
                        <a:t>Rooifontein</a:t>
                      </a:r>
                    </a:p>
                  </a:txBody>
                  <a:tcPr marL="68580" marR="68580" marT="0" marB="0"/>
                </a:tc>
                <a:tc gridSpan="2" vMerge="1">
                  <a:txBody>
                    <a:bodyPr/>
                    <a:lstStyle/>
                    <a:p>
                      <a:pPr>
                        <a:lnSpc>
                          <a:spcPct val="107000"/>
                        </a:lnSpc>
                        <a:spcAft>
                          <a:spcPts val="800"/>
                        </a:spcAft>
                      </a:pPr>
                      <a:endParaRPr lang="en-ZA" sz="1800" kern="100">
                        <a:effectLst/>
                        <a:latin typeface="+mn-lt"/>
                        <a:ea typeface="Calibri" panose="020F0502020204030204" pitchFamily="34" charset="0"/>
                        <a:cs typeface="Times New Roman" panose="02020603050405020304" pitchFamily="18" charset="0"/>
                      </a:endParaRPr>
                    </a:p>
                  </a:txBody>
                  <a:tcPr marL="68580" marR="68580" marT="0" marB="0"/>
                </a:tc>
                <a:tc hMerge="1" vMerge="1">
                  <a:txBody>
                    <a:bodyPr/>
                    <a:lstStyle/>
                    <a:p>
                      <a:endParaRPr lang="en-ZA" sz="1800">
                        <a:latin typeface="+mn-lt"/>
                      </a:endParaRPr>
                    </a:p>
                  </a:txBody>
                  <a:tcPr/>
                </a:tc>
                <a:extLst>
                  <a:ext uri="{0D108BD9-81ED-4DB2-BD59-A6C34878D82A}">
                    <a16:rowId xmlns:a16="http://schemas.microsoft.com/office/drawing/2014/main" val="3618316727"/>
                  </a:ext>
                </a:extLst>
              </a:tr>
            </a:tbl>
          </a:graphicData>
        </a:graphic>
      </p:graphicFrame>
    </p:spTree>
    <p:extLst>
      <p:ext uri="{BB962C8B-B14F-4D97-AF65-F5344CB8AC3E}">
        <p14:creationId xmlns:p14="http://schemas.microsoft.com/office/powerpoint/2010/main" val="3464749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54</a:t>
            </a:fld>
            <a:endParaRPr lang="en-US" altLang="en-US" sz="1800">
              <a:latin typeface="Calibri" panose="020F0502020204030204" pitchFamily="34" charset="0"/>
            </a:endParaRPr>
          </a:p>
        </p:txBody>
      </p:sp>
      <p:sp>
        <p:nvSpPr>
          <p:cNvPr id="2" name="Title 1">
            <a:extLst>
              <a:ext uri="{FF2B5EF4-FFF2-40B4-BE49-F238E27FC236}">
                <a16:creationId xmlns:a16="http://schemas.microsoft.com/office/drawing/2014/main" id="{D553352E-0BC6-4E6A-C798-3881E364AF44}"/>
              </a:ext>
            </a:extLst>
          </p:cNvPr>
          <p:cNvSpPr txBox="1">
            <a:spLocks/>
          </p:cNvSpPr>
          <p:nvPr/>
        </p:nvSpPr>
        <p:spPr>
          <a:xfrm>
            <a:off x="609600" y="274638"/>
            <a:ext cx="109728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a:t>Annexure C: </a:t>
            </a:r>
            <a:br>
              <a:rPr lang="en-ZA"/>
            </a:br>
            <a:endParaRPr lang="en-ZA"/>
          </a:p>
        </p:txBody>
      </p:sp>
      <p:sp>
        <p:nvSpPr>
          <p:cNvPr id="3" name="Content Placeholder 2">
            <a:extLst>
              <a:ext uri="{FF2B5EF4-FFF2-40B4-BE49-F238E27FC236}">
                <a16:creationId xmlns:a16="http://schemas.microsoft.com/office/drawing/2014/main" id="{219D76F8-281F-DAA1-5D02-13800344F437}"/>
              </a:ext>
            </a:extLst>
          </p:cNvPr>
          <p:cNvSpPr txBox="1">
            <a:spLocks/>
          </p:cNvSpPr>
          <p:nvPr/>
        </p:nvSpPr>
        <p:spPr>
          <a:xfrm>
            <a:off x="609600" y="1600206"/>
            <a:ext cx="10972800" cy="4525963"/>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ZA"/>
              <a:t>No Drop </a:t>
            </a:r>
          </a:p>
          <a:p>
            <a:pPr marL="0" indent="0" algn="ctr">
              <a:buFont typeface="Arial" panose="020B0604020202020204" pitchFamily="34" charset="0"/>
              <a:buNone/>
            </a:pPr>
            <a:r>
              <a:rPr lang="en-ZA"/>
              <a:t>List of Water Service authorities and their critical systems per province</a:t>
            </a:r>
          </a:p>
        </p:txBody>
      </p:sp>
    </p:spTree>
    <p:extLst>
      <p:ext uri="{BB962C8B-B14F-4D97-AF65-F5344CB8AC3E}">
        <p14:creationId xmlns:p14="http://schemas.microsoft.com/office/powerpoint/2010/main" val="2927024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55</a:t>
            </a:fld>
            <a:endParaRPr lang="en-US" altLang="en-US" sz="1800" dirty="0">
              <a:latin typeface="Calibri" panose="020F0502020204030204" pitchFamily="34" charset="0"/>
            </a:endParaRPr>
          </a:p>
        </p:txBody>
      </p:sp>
      <p:sp>
        <p:nvSpPr>
          <p:cNvPr id="2" name="Title 1">
            <a:extLst>
              <a:ext uri="{FF2B5EF4-FFF2-40B4-BE49-F238E27FC236}">
                <a16:creationId xmlns:a16="http://schemas.microsoft.com/office/drawing/2014/main" id="{CBA3AC2B-E2B2-BD53-F4E6-AFE001E4EB46}"/>
              </a:ext>
            </a:extLst>
          </p:cNvPr>
          <p:cNvSpPr txBox="1">
            <a:spLocks/>
          </p:cNvSpPr>
          <p:nvPr/>
        </p:nvSpPr>
        <p:spPr>
          <a:xfrm>
            <a:off x="317499" y="174392"/>
            <a:ext cx="11264899" cy="537602"/>
          </a:xfrm>
          <a:prstGeom prst="rect">
            <a:avLst/>
          </a:prstGeom>
          <a:solidFill>
            <a:schemeClr val="bg1">
              <a:lumMod val="85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National ND Score (&lt;31% Critical State) Summary</a:t>
            </a:r>
          </a:p>
        </p:txBody>
      </p:sp>
      <p:graphicFrame>
        <p:nvGraphicFramePr>
          <p:cNvPr id="6" name="Table 5">
            <a:extLst>
              <a:ext uri="{FF2B5EF4-FFF2-40B4-BE49-F238E27FC236}">
                <a16:creationId xmlns:a16="http://schemas.microsoft.com/office/drawing/2014/main" id="{1980139C-9D83-44AE-DF40-ADE03381AB98}"/>
              </a:ext>
            </a:extLst>
          </p:cNvPr>
          <p:cNvGraphicFramePr>
            <a:graphicFrameLocks noGrp="1"/>
          </p:cNvGraphicFramePr>
          <p:nvPr>
            <p:extLst>
              <p:ext uri="{D42A27DB-BD31-4B8C-83A1-F6EECF244321}">
                <p14:modId xmlns:p14="http://schemas.microsoft.com/office/powerpoint/2010/main" val="812329928"/>
              </p:ext>
            </p:extLst>
          </p:nvPr>
        </p:nvGraphicFramePr>
        <p:xfrm>
          <a:off x="317499" y="1021779"/>
          <a:ext cx="11264900" cy="4348480"/>
        </p:xfrm>
        <a:graphic>
          <a:graphicData uri="http://schemas.openxmlformats.org/drawingml/2006/table">
            <a:tbl>
              <a:tblPr firstRow="1" bandRow="1">
                <a:tableStyleId>{5C22544A-7EE6-4342-B048-85BDC9FD1C3A}</a:tableStyleId>
              </a:tblPr>
              <a:tblGrid>
                <a:gridCol w="3754770">
                  <a:extLst>
                    <a:ext uri="{9D8B030D-6E8A-4147-A177-3AD203B41FA5}">
                      <a16:colId xmlns:a16="http://schemas.microsoft.com/office/drawing/2014/main" val="3601743737"/>
                    </a:ext>
                  </a:extLst>
                </a:gridCol>
                <a:gridCol w="1877680">
                  <a:extLst>
                    <a:ext uri="{9D8B030D-6E8A-4147-A177-3AD203B41FA5}">
                      <a16:colId xmlns:a16="http://schemas.microsoft.com/office/drawing/2014/main" val="2419045656"/>
                    </a:ext>
                  </a:extLst>
                </a:gridCol>
                <a:gridCol w="3300376">
                  <a:extLst>
                    <a:ext uri="{9D8B030D-6E8A-4147-A177-3AD203B41FA5}">
                      <a16:colId xmlns:a16="http://schemas.microsoft.com/office/drawing/2014/main" val="733593298"/>
                    </a:ext>
                  </a:extLst>
                </a:gridCol>
                <a:gridCol w="2332074">
                  <a:extLst>
                    <a:ext uri="{9D8B030D-6E8A-4147-A177-3AD203B41FA5}">
                      <a16:colId xmlns:a16="http://schemas.microsoft.com/office/drawing/2014/main" val="4222530881"/>
                    </a:ext>
                  </a:extLst>
                </a:gridCol>
              </a:tblGrid>
              <a:tr h="370840">
                <a:tc>
                  <a:txBody>
                    <a:bodyPr/>
                    <a:lstStyle/>
                    <a:p>
                      <a:pPr algn="ctr"/>
                      <a:r>
                        <a:rPr lang="en-ZA" sz="1800" dirty="0">
                          <a:solidFill>
                            <a:schemeClr val="tx1"/>
                          </a:solidFill>
                          <a:latin typeface="+mn-lt"/>
                        </a:rPr>
                        <a:t>Name of the WSA</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800" dirty="0">
                          <a:solidFill>
                            <a:schemeClr val="tx1"/>
                          </a:solidFill>
                        </a:rPr>
                        <a:t>No Drop Score (%)</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800" dirty="0">
                          <a:solidFill>
                            <a:schemeClr val="tx1"/>
                          </a:solidFill>
                          <a:latin typeface="+mn-lt"/>
                        </a:rPr>
                        <a:t>Name of the WSA</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800" dirty="0">
                          <a:solidFill>
                            <a:schemeClr val="tx1"/>
                          </a:solidFill>
                        </a:rPr>
                        <a:t>No Drop Score (%)</a:t>
                      </a:r>
                    </a:p>
                  </a:txBody>
                  <a:tcPr>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55666009"/>
                  </a:ext>
                </a:extLst>
              </a:tr>
              <a:tr h="3708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u="none" strike="noStrike">
                          <a:solidFill>
                            <a:srgbClr val="000000"/>
                          </a:solidFill>
                          <a:effectLst/>
                          <a:latin typeface="+mn-lt"/>
                        </a:rPr>
                        <a:t>Kou-Kamma LM (EC)</a:t>
                      </a:r>
                      <a:endParaRPr lang="en-ZA"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a:solidFill>
                            <a:srgbClr val="000000"/>
                          </a:solidFill>
                          <a:effectLst/>
                          <a:latin typeface="+mn-lt"/>
                        </a:rPr>
                        <a:t>Thaba Chweu (MP)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629712"/>
                  </a:ext>
                </a:extLst>
              </a:tr>
              <a:tr h="3708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i="0" u="none" strike="noStrike" dirty="0" err="1">
                          <a:solidFill>
                            <a:srgbClr val="000000"/>
                          </a:solidFill>
                          <a:effectLst/>
                          <a:latin typeface="+mn-lt"/>
                        </a:rPr>
                        <a:t>Ndlambe</a:t>
                      </a:r>
                      <a:r>
                        <a:rPr lang="en-ZA" sz="1800" b="0" i="0" u="none" strike="noStrike" dirty="0">
                          <a:solidFill>
                            <a:srgbClr val="000000"/>
                          </a:solidFill>
                          <a:effectLst/>
                          <a:latin typeface="+mn-lt"/>
                        </a:rPr>
                        <a:t> (EC)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a:solidFill>
                            <a:srgbClr val="000000"/>
                          </a:solidFill>
                          <a:effectLst/>
                          <a:latin typeface="+mn-lt"/>
                        </a:rPr>
                        <a:t>Pixley ka Seme (MP)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468555"/>
                  </a:ext>
                </a:extLst>
              </a:tr>
              <a:tr h="3708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u="none" strike="noStrike" dirty="0">
                          <a:solidFill>
                            <a:srgbClr val="000000"/>
                          </a:solidFill>
                          <a:effectLst/>
                          <a:latin typeface="+mn-lt"/>
                        </a:rPr>
                        <a:t>Chris Hani DM (EC)</a:t>
                      </a:r>
                      <a:endParaRPr lang="en-ZA"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a:solidFill>
                            <a:srgbClr val="000000"/>
                          </a:solidFill>
                          <a:effectLst/>
                          <a:latin typeface="+mn-lt"/>
                        </a:rPr>
                        <a:t>Emakhazeni (MP)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399398"/>
                  </a:ext>
                </a:extLst>
              </a:tr>
              <a:tr h="3708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u="none" strike="noStrike" dirty="0" err="1">
                          <a:solidFill>
                            <a:srgbClr val="000000"/>
                          </a:solidFill>
                          <a:effectLst/>
                          <a:latin typeface="+mn-lt"/>
                        </a:rPr>
                        <a:t>Amathole</a:t>
                      </a:r>
                      <a:r>
                        <a:rPr lang="en-ZA" sz="1800" b="0" u="none" strike="noStrike" dirty="0">
                          <a:solidFill>
                            <a:srgbClr val="000000"/>
                          </a:solidFill>
                          <a:effectLst/>
                          <a:latin typeface="+mn-lt"/>
                        </a:rPr>
                        <a:t> DM (EC)</a:t>
                      </a:r>
                      <a:endParaRPr lang="en-ZA"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a:solidFill>
                            <a:srgbClr val="000000"/>
                          </a:solidFill>
                          <a:effectLst/>
                          <a:latin typeface="+mn-lt"/>
                        </a:rPr>
                        <a:t>Dr J S Moroka (MP)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107445"/>
                  </a:ext>
                </a:extLst>
              </a:tr>
              <a:tr h="370840">
                <a:tc>
                  <a:txBody>
                    <a:bodyPr/>
                    <a:lstStyle/>
                    <a:p>
                      <a:pPr algn="l" fontAlgn="ctr"/>
                      <a:r>
                        <a:rPr lang="en-ZA" sz="1800" b="0" i="0" u="none" strike="noStrike" dirty="0">
                          <a:solidFill>
                            <a:srgbClr val="000000"/>
                          </a:solidFill>
                          <a:effectLst/>
                          <a:latin typeface="+mn-lt"/>
                        </a:rPr>
                        <a:t>City of </a:t>
                      </a:r>
                      <a:r>
                        <a:rPr lang="en-ZA" sz="1800" b="0" i="0" u="none" strike="noStrike" dirty="0" err="1">
                          <a:solidFill>
                            <a:srgbClr val="000000"/>
                          </a:solidFill>
                          <a:effectLst/>
                          <a:latin typeface="+mn-lt"/>
                        </a:rPr>
                        <a:t>Matlosana</a:t>
                      </a:r>
                      <a:r>
                        <a:rPr lang="en-ZA" sz="1800" b="0" i="0" u="none" strike="noStrike" dirty="0">
                          <a:solidFill>
                            <a:srgbClr val="000000"/>
                          </a:solidFill>
                          <a:effectLst/>
                          <a:latin typeface="+mn-lt"/>
                        </a:rPr>
                        <a:t>(NW)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a:solidFill>
                            <a:srgbClr val="000000"/>
                          </a:solidFill>
                          <a:effectLst/>
                          <a:latin typeface="+mn-lt"/>
                        </a:rPr>
                        <a:t>Bushbuckridge (MP)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562233"/>
                  </a:ext>
                </a:extLst>
              </a:tr>
              <a:tr h="370840">
                <a:tc>
                  <a:txBody>
                    <a:bodyPr/>
                    <a:lstStyle/>
                    <a:p>
                      <a:pPr algn="l" fontAlgn="ctr"/>
                      <a:r>
                        <a:rPr lang="en-ZA" sz="1800" b="0" i="0" u="none" strike="noStrike" dirty="0" err="1">
                          <a:solidFill>
                            <a:srgbClr val="000000"/>
                          </a:solidFill>
                          <a:effectLst/>
                          <a:latin typeface="+mn-lt"/>
                        </a:rPr>
                        <a:t>Moretele</a:t>
                      </a:r>
                      <a:r>
                        <a:rPr lang="en-ZA" sz="1800" b="0" i="0" u="none" strike="noStrike" dirty="0">
                          <a:solidFill>
                            <a:srgbClr val="000000"/>
                          </a:solidFill>
                          <a:effectLst/>
                          <a:latin typeface="+mn-lt"/>
                        </a:rPr>
                        <a:t> LM (NW)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u="none" strike="noStrike">
                          <a:solidFill>
                            <a:srgbClr val="000000"/>
                          </a:solidFill>
                          <a:effectLst/>
                          <a:latin typeface="+mn-lt"/>
                        </a:rPr>
                        <a:t>Rand West City (GP)</a:t>
                      </a:r>
                      <a:endParaRPr lang="en-ZA"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868458"/>
                  </a:ext>
                </a:extLst>
              </a:tr>
              <a:tr h="370840">
                <a:tc>
                  <a:txBody>
                    <a:bodyPr/>
                    <a:lstStyle/>
                    <a:p>
                      <a:pPr algn="l" fontAlgn="ctr"/>
                      <a:r>
                        <a:rPr lang="en-ZA" sz="1800" b="0" i="0" u="none" strike="noStrike">
                          <a:solidFill>
                            <a:srgbClr val="000000"/>
                          </a:solidFill>
                          <a:effectLst/>
                          <a:latin typeface="+mn-lt"/>
                        </a:rPr>
                        <a:t>Maquassi Hills LM (NW)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u="none" strike="noStrike" dirty="0" err="1">
                          <a:solidFill>
                            <a:srgbClr val="000000"/>
                          </a:solidFill>
                          <a:effectLst/>
                          <a:latin typeface="+mn-lt"/>
                        </a:rPr>
                        <a:t>Uthukela</a:t>
                      </a:r>
                      <a:r>
                        <a:rPr lang="en-ZA" sz="1800" b="0" u="none" strike="noStrike" dirty="0">
                          <a:solidFill>
                            <a:srgbClr val="000000"/>
                          </a:solidFill>
                          <a:effectLst/>
                          <a:latin typeface="+mn-lt"/>
                        </a:rPr>
                        <a:t> DM (KZN)</a:t>
                      </a:r>
                      <a:endParaRPr lang="en-ZA"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427909"/>
                  </a:ext>
                </a:extLst>
              </a:tr>
              <a:tr h="370840">
                <a:tc>
                  <a:txBody>
                    <a:bodyPr/>
                    <a:lstStyle/>
                    <a:p>
                      <a:pPr algn="l" fontAlgn="ctr"/>
                      <a:r>
                        <a:rPr lang="en-ZA" sz="1800" b="0" i="0" u="none" strike="noStrike" dirty="0">
                          <a:solidFill>
                            <a:srgbClr val="000000"/>
                          </a:solidFill>
                          <a:effectLst/>
                          <a:latin typeface="+mn-lt"/>
                        </a:rPr>
                        <a:t>Madibeng LM (NW)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u="none" strike="noStrike">
                          <a:solidFill>
                            <a:srgbClr val="000000"/>
                          </a:solidFill>
                          <a:effectLst/>
                          <a:latin typeface="+mn-lt"/>
                        </a:rPr>
                        <a:t>Vhembe DM (LP)</a:t>
                      </a:r>
                      <a:endParaRPr lang="en-ZA"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0063539"/>
                  </a:ext>
                </a:extLst>
              </a:tr>
              <a:tr h="370840">
                <a:tc>
                  <a:txBody>
                    <a:bodyPr/>
                    <a:lstStyle/>
                    <a:p>
                      <a:pPr algn="l" fontAlgn="ctr"/>
                      <a:r>
                        <a:rPr lang="en-ZA" sz="1800" b="0" i="0" u="none" strike="noStrike">
                          <a:solidFill>
                            <a:srgbClr val="000000"/>
                          </a:solidFill>
                          <a:effectLst/>
                          <a:latin typeface="+mn-lt"/>
                        </a:rPr>
                        <a:t>Dr Ruth Segomotsi Mompati DM (NW)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u="none" strike="noStrike">
                          <a:solidFill>
                            <a:srgbClr val="000000"/>
                          </a:solidFill>
                          <a:effectLst/>
                          <a:latin typeface="+mn-lt"/>
                        </a:rPr>
                        <a:t>Mogalakwena (LP)</a:t>
                      </a:r>
                      <a:endParaRPr lang="en-ZA" sz="1800" b="0" i="0" u="none" strike="noStrike">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558794"/>
                  </a:ext>
                </a:extLst>
              </a:tr>
              <a:tr h="370840">
                <a:tc>
                  <a:txBody>
                    <a:bodyPr/>
                    <a:lstStyle/>
                    <a:p>
                      <a:pPr algn="l" fontAlgn="ctr"/>
                      <a:r>
                        <a:rPr lang="en-ZA" sz="1800" b="0" i="0" u="none" strike="noStrike">
                          <a:solidFill>
                            <a:srgbClr val="000000"/>
                          </a:solidFill>
                          <a:effectLst/>
                          <a:latin typeface="+mn-lt"/>
                        </a:rPr>
                        <a:t>Moses Kotane (NW)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ZA"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ZA"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2592270"/>
                  </a:ext>
                </a:extLst>
              </a:tr>
            </a:tbl>
          </a:graphicData>
        </a:graphic>
      </p:graphicFrame>
    </p:spTree>
    <p:extLst>
      <p:ext uri="{BB962C8B-B14F-4D97-AF65-F5344CB8AC3E}">
        <p14:creationId xmlns:p14="http://schemas.microsoft.com/office/powerpoint/2010/main" val="3138791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56</a:t>
            </a:fld>
            <a:endParaRPr lang="en-US" altLang="en-US" sz="1800" dirty="0">
              <a:latin typeface="Calibri" panose="020F0502020204030204" pitchFamily="34" charset="0"/>
            </a:endParaRPr>
          </a:p>
        </p:txBody>
      </p:sp>
      <p:sp>
        <p:nvSpPr>
          <p:cNvPr id="2" name="Title 1">
            <a:extLst>
              <a:ext uri="{FF2B5EF4-FFF2-40B4-BE49-F238E27FC236}">
                <a16:creationId xmlns:a16="http://schemas.microsoft.com/office/drawing/2014/main" id="{CBA3AC2B-E2B2-BD53-F4E6-AFE001E4EB46}"/>
              </a:ext>
            </a:extLst>
          </p:cNvPr>
          <p:cNvSpPr txBox="1">
            <a:spLocks/>
          </p:cNvSpPr>
          <p:nvPr/>
        </p:nvSpPr>
        <p:spPr>
          <a:xfrm>
            <a:off x="317500" y="218722"/>
            <a:ext cx="11264899" cy="537602"/>
          </a:xfrm>
          <a:prstGeom prst="rect">
            <a:avLst/>
          </a:prstGeom>
          <a:solidFill>
            <a:schemeClr val="bg1">
              <a:lumMod val="85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National ND Score (&lt;31% Critical State) Summary</a:t>
            </a:r>
          </a:p>
        </p:txBody>
      </p:sp>
      <p:graphicFrame>
        <p:nvGraphicFramePr>
          <p:cNvPr id="6" name="Table 5">
            <a:extLst>
              <a:ext uri="{FF2B5EF4-FFF2-40B4-BE49-F238E27FC236}">
                <a16:creationId xmlns:a16="http://schemas.microsoft.com/office/drawing/2014/main" id="{1980139C-9D83-44AE-DF40-ADE03381AB98}"/>
              </a:ext>
            </a:extLst>
          </p:cNvPr>
          <p:cNvGraphicFramePr>
            <a:graphicFrameLocks noGrp="1"/>
          </p:cNvGraphicFramePr>
          <p:nvPr/>
        </p:nvGraphicFramePr>
        <p:xfrm>
          <a:off x="317499" y="923563"/>
          <a:ext cx="11264899" cy="5090160"/>
        </p:xfrm>
        <a:graphic>
          <a:graphicData uri="http://schemas.openxmlformats.org/drawingml/2006/table">
            <a:tbl>
              <a:tblPr firstRow="1" bandRow="1">
                <a:tableStyleId>{5C22544A-7EE6-4342-B048-85BDC9FD1C3A}</a:tableStyleId>
              </a:tblPr>
              <a:tblGrid>
                <a:gridCol w="3581109">
                  <a:extLst>
                    <a:ext uri="{9D8B030D-6E8A-4147-A177-3AD203B41FA5}">
                      <a16:colId xmlns:a16="http://schemas.microsoft.com/office/drawing/2014/main" val="733593298"/>
                    </a:ext>
                  </a:extLst>
                </a:gridCol>
                <a:gridCol w="1892592">
                  <a:extLst>
                    <a:ext uri="{9D8B030D-6E8A-4147-A177-3AD203B41FA5}">
                      <a16:colId xmlns:a16="http://schemas.microsoft.com/office/drawing/2014/main" val="4222530881"/>
                    </a:ext>
                  </a:extLst>
                </a:gridCol>
                <a:gridCol w="3898481">
                  <a:extLst>
                    <a:ext uri="{9D8B030D-6E8A-4147-A177-3AD203B41FA5}">
                      <a16:colId xmlns:a16="http://schemas.microsoft.com/office/drawing/2014/main" val="2170425356"/>
                    </a:ext>
                  </a:extLst>
                </a:gridCol>
                <a:gridCol w="1892717">
                  <a:extLst>
                    <a:ext uri="{9D8B030D-6E8A-4147-A177-3AD203B41FA5}">
                      <a16:colId xmlns:a16="http://schemas.microsoft.com/office/drawing/2014/main" val="2282386554"/>
                    </a:ext>
                  </a:extLst>
                </a:gridCol>
              </a:tblGrid>
              <a:tr h="370840">
                <a:tc>
                  <a:txBody>
                    <a:bodyPr/>
                    <a:lstStyle/>
                    <a:p>
                      <a:pPr algn="ctr"/>
                      <a:r>
                        <a:rPr lang="en-ZA" sz="1800" dirty="0">
                          <a:solidFill>
                            <a:schemeClr val="tx1"/>
                          </a:solidFill>
                        </a:rPr>
                        <a:t>Name of the WSA</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800" dirty="0">
                          <a:solidFill>
                            <a:schemeClr val="tx1"/>
                          </a:solidFill>
                        </a:rPr>
                        <a:t>No Drop Score (%)</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800" dirty="0">
                          <a:solidFill>
                            <a:schemeClr val="tx1"/>
                          </a:solidFill>
                        </a:rPr>
                        <a:t>Name of the WSA</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800" dirty="0">
                          <a:solidFill>
                            <a:schemeClr val="tx1"/>
                          </a:solidFill>
                        </a:rPr>
                        <a:t>No Drop Score (%)</a:t>
                      </a:r>
                    </a:p>
                  </a:txBody>
                  <a:tcPr>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455666009"/>
                  </a:ext>
                </a:extLst>
              </a:tr>
              <a:tr h="370840">
                <a:tc>
                  <a:txBody>
                    <a:bodyPr/>
                    <a:lstStyle/>
                    <a:p>
                      <a:pPr algn="l" fontAlgn="ctr"/>
                      <a:r>
                        <a:rPr lang="en-ZA" sz="1800" b="0" i="0" u="none" strike="noStrike" dirty="0">
                          <a:solidFill>
                            <a:srgbClr val="000000"/>
                          </a:solidFill>
                          <a:effectLst/>
                          <a:latin typeface="+mn-lt"/>
                        </a:rPr>
                        <a:t>Umsobomvu (NC)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dirty="0">
                          <a:solidFill>
                            <a:srgbClr val="000000"/>
                          </a:solidFill>
                          <a:effectLst/>
                          <a:latin typeface="+mn-lt"/>
                        </a:rPr>
                        <a:t>Nala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0629712"/>
                  </a:ext>
                </a:extLst>
              </a:tr>
              <a:tr h="370840">
                <a:tc>
                  <a:txBody>
                    <a:bodyPr/>
                    <a:lstStyle/>
                    <a:p>
                      <a:pPr algn="l" fontAlgn="ctr"/>
                      <a:r>
                        <a:rPr lang="en-ZA" sz="1800" b="0" i="0" u="none" strike="noStrike" dirty="0">
                          <a:solidFill>
                            <a:srgbClr val="000000"/>
                          </a:solidFill>
                          <a:effectLst/>
                          <a:latin typeface="+mn-lt"/>
                        </a:rPr>
                        <a:t>Renosterberg (NC)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dirty="0">
                          <a:solidFill>
                            <a:srgbClr val="000000"/>
                          </a:solidFill>
                          <a:effectLst/>
                          <a:latin typeface="+mn-lt"/>
                        </a:rPr>
                        <a:t>Moqhaka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8468555"/>
                  </a:ext>
                </a:extLst>
              </a:tr>
              <a:tr h="370840">
                <a:tc>
                  <a:txBody>
                    <a:bodyPr/>
                    <a:lstStyle/>
                    <a:p>
                      <a:pPr algn="l" fontAlgn="ctr"/>
                      <a:r>
                        <a:rPr lang="en-ZA" sz="1800" b="0" i="0" u="none" strike="noStrike" dirty="0">
                          <a:solidFill>
                            <a:srgbClr val="000000"/>
                          </a:solidFill>
                          <a:effectLst/>
                          <a:latin typeface="+mn-lt"/>
                        </a:rPr>
                        <a:t>Khai-Ma (NC)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dirty="0" err="1">
                          <a:solidFill>
                            <a:srgbClr val="000000"/>
                          </a:solidFill>
                          <a:effectLst/>
                          <a:latin typeface="+mn-lt"/>
                        </a:rPr>
                        <a:t>Metsimaholo</a:t>
                      </a:r>
                      <a:r>
                        <a:rPr lang="en-ZA" sz="1800" b="0" i="0" u="none" strike="noStrike" dirty="0">
                          <a:solidFill>
                            <a:srgbClr val="000000"/>
                          </a:solidFill>
                          <a:effectLst/>
                          <a:latin typeface="+mn-lt"/>
                        </a:rPr>
                        <a:t>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399398"/>
                  </a:ext>
                </a:extLst>
              </a:tr>
              <a:tr h="370840">
                <a:tc>
                  <a:txBody>
                    <a:bodyPr/>
                    <a:lstStyle/>
                    <a:p>
                      <a:pPr algn="l" fontAlgn="ctr"/>
                      <a:r>
                        <a:rPr lang="en-ZA" sz="1800" b="0" i="0" u="none" strike="noStrike" dirty="0">
                          <a:solidFill>
                            <a:srgbClr val="000000"/>
                          </a:solidFill>
                          <a:effectLst/>
                          <a:latin typeface="+mn-lt"/>
                        </a:rPr>
                        <a:t>Ga-Segonyana (NC)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dirty="0">
                          <a:solidFill>
                            <a:srgbClr val="000000"/>
                          </a:solidFill>
                          <a:effectLst/>
                          <a:latin typeface="+mn-lt"/>
                        </a:rPr>
                        <a:t>Masilonyana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107445"/>
                  </a:ext>
                </a:extLst>
              </a:tr>
              <a:tr h="370840">
                <a:tc>
                  <a:txBody>
                    <a:bodyPr/>
                    <a:lstStyle/>
                    <a:p>
                      <a:pPr algn="l" fontAlgn="ctr"/>
                      <a:r>
                        <a:rPr lang="en-ZA" sz="1800" b="0" i="0" u="none" strike="noStrike" dirty="0">
                          <a:solidFill>
                            <a:srgbClr val="000000"/>
                          </a:solidFill>
                          <a:effectLst/>
                          <a:latin typeface="+mn-lt"/>
                        </a:rPr>
                        <a:t>Magareng (NC)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ZA" sz="1800" b="0" i="0" u="none" strike="noStrike" dirty="0">
                          <a:solidFill>
                            <a:srgbClr val="000000"/>
                          </a:solidFill>
                          <a:effectLst/>
                          <a:latin typeface="+mn-lt"/>
                        </a:rPr>
                        <a:t>Mantsopa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8562233"/>
                  </a:ext>
                </a:extLst>
              </a:tr>
              <a:tr h="370840">
                <a:tc>
                  <a:txBody>
                    <a:bodyPr/>
                    <a:lstStyle/>
                    <a:p>
                      <a:pPr algn="l" fontAlgn="ctr"/>
                      <a:r>
                        <a:rPr lang="en-ZA" sz="1800" b="0" i="0" u="none" strike="noStrike" dirty="0">
                          <a:solidFill>
                            <a:srgbClr val="000000"/>
                          </a:solidFill>
                          <a:effectLst/>
                          <a:latin typeface="+mn-lt"/>
                        </a:rPr>
                        <a:t>Richtersveld (NC)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0" i="0" u="none" strike="noStrike" dirty="0">
                          <a:solidFill>
                            <a:srgbClr val="000000"/>
                          </a:solidFill>
                          <a:effectLst/>
                          <a:latin typeface="+mn-lt"/>
                        </a:rPr>
                        <a:t>Maluti a Phofung (FS)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4868458"/>
                  </a:ext>
                </a:extLst>
              </a:tr>
              <a:tr h="370840">
                <a:tc>
                  <a:txBody>
                    <a:bodyPr/>
                    <a:lstStyle/>
                    <a:p>
                      <a:pPr algn="l" fontAlgn="ctr"/>
                      <a:r>
                        <a:rPr lang="en-ZA" sz="1800" b="0" i="0" u="none" strike="noStrike" dirty="0">
                          <a:solidFill>
                            <a:srgbClr val="000000"/>
                          </a:solidFill>
                          <a:effectLst/>
                          <a:latin typeface="+mn-lt"/>
                        </a:rPr>
                        <a:t>Tswelopele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0" i="0" u="none" strike="noStrike" dirty="0">
                          <a:solidFill>
                            <a:srgbClr val="000000"/>
                          </a:solidFill>
                          <a:effectLst/>
                          <a:latin typeface="+mn-lt"/>
                        </a:rPr>
                        <a:t>Mafube (FS)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9427909"/>
                  </a:ext>
                </a:extLst>
              </a:tr>
              <a:tr h="370840">
                <a:tc>
                  <a:txBody>
                    <a:bodyPr/>
                    <a:lstStyle/>
                    <a:p>
                      <a:pPr algn="l" fontAlgn="ctr"/>
                      <a:r>
                        <a:rPr lang="en-ZA" sz="1800" b="0" i="0" u="none" strike="noStrike" dirty="0">
                          <a:solidFill>
                            <a:srgbClr val="000000"/>
                          </a:solidFill>
                          <a:effectLst/>
                          <a:latin typeface="+mn-lt"/>
                        </a:rPr>
                        <a:t>Tokologo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0" i="0" u="none" strike="noStrike" dirty="0">
                          <a:solidFill>
                            <a:srgbClr val="000000"/>
                          </a:solidFill>
                          <a:effectLst/>
                          <a:latin typeface="+mn-lt"/>
                        </a:rPr>
                        <a:t>Letsemeng (FS)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0063539"/>
                  </a:ext>
                </a:extLst>
              </a:tr>
              <a:tr h="370840">
                <a:tc>
                  <a:txBody>
                    <a:bodyPr/>
                    <a:lstStyle/>
                    <a:p>
                      <a:pPr algn="l" fontAlgn="ctr"/>
                      <a:r>
                        <a:rPr lang="en-ZA" sz="1800" b="0" i="0" u="none" strike="noStrike" dirty="0">
                          <a:solidFill>
                            <a:srgbClr val="000000"/>
                          </a:solidFill>
                          <a:effectLst/>
                          <a:latin typeface="+mn-lt"/>
                        </a:rPr>
                        <a:t>Setsoto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ZA" sz="1800" b="0" i="0" u="none" strike="noStrike" dirty="0" err="1">
                          <a:solidFill>
                            <a:srgbClr val="000000"/>
                          </a:solidFill>
                          <a:effectLst/>
                          <a:latin typeface="+mn-lt"/>
                        </a:rPr>
                        <a:t>Dihlabeng</a:t>
                      </a:r>
                      <a:r>
                        <a:rPr lang="en-ZA" sz="1800" b="0" i="0" u="none" strike="noStrike" dirty="0">
                          <a:solidFill>
                            <a:srgbClr val="000000"/>
                          </a:solidFill>
                          <a:effectLst/>
                          <a:latin typeface="+mn-lt"/>
                        </a:rPr>
                        <a:t> (FS)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558794"/>
                  </a:ext>
                </a:extLst>
              </a:tr>
              <a:tr h="370840">
                <a:tc>
                  <a:txBody>
                    <a:bodyPr/>
                    <a:lstStyle/>
                    <a:p>
                      <a:pPr algn="l" fontAlgn="ctr"/>
                      <a:r>
                        <a:rPr lang="en-ZA" sz="1800" b="0" i="0" u="none" strike="noStrike" dirty="0">
                          <a:solidFill>
                            <a:srgbClr val="000000"/>
                          </a:solidFill>
                          <a:effectLst/>
                          <a:latin typeface="+mn-lt"/>
                        </a:rPr>
                        <a:t>Phumelela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ZA"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2592270"/>
                  </a:ext>
                </a:extLst>
              </a:tr>
              <a:tr h="370840">
                <a:tc>
                  <a:txBody>
                    <a:bodyPr/>
                    <a:lstStyle/>
                    <a:p>
                      <a:pPr algn="l" fontAlgn="ctr"/>
                      <a:r>
                        <a:rPr lang="en-ZA" sz="1800" b="0" i="0" u="none" strike="noStrike" dirty="0">
                          <a:solidFill>
                            <a:srgbClr val="000000"/>
                          </a:solidFill>
                          <a:effectLst/>
                          <a:latin typeface="+mn-lt"/>
                        </a:rPr>
                        <a:t>Nketoana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ZA" sz="18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3355552"/>
                  </a:ext>
                </a:extLst>
              </a:tr>
              <a:tr h="3708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ZA" sz="1800" b="0" i="0" u="none" strike="noStrike" dirty="0">
                          <a:solidFill>
                            <a:srgbClr val="000000"/>
                          </a:solidFill>
                          <a:effectLst/>
                          <a:latin typeface="+mn-lt"/>
                        </a:rPr>
                        <a:t>Ngwathe (FS)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8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5885028"/>
                  </a:ext>
                </a:extLst>
              </a:tr>
            </a:tbl>
          </a:graphicData>
        </a:graphic>
      </p:graphicFrame>
    </p:spTree>
    <p:extLst>
      <p:ext uri="{BB962C8B-B14F-4D97-AF65-F5344CB8AC3E}">
        <p14:creationId xmlns:p14="http://schemas.microsoft.com/office/powerpoint/2010/main" val="2672719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0DF9F9DF-2A80-495A-BC7D-0DED87084C92}" type="slidenum">
              <a:rPr lang="en-US" altLang="en-US" sz="1800" smtClean="0">
                <a:latin typeface="Calibri" panose="020F0502020204030204" pitchFamily="34" charset="0"/>
              </a:rPr>
              <a:pPr algn="r"/>
              <a:t>57</a:t>
            </a:fld>
            <a:endParaRPr lang="en-US" altLang="en-US" sz="1800">
              <a:latin typeface="Calibri" panose="020F0502020204030204" pitchFamily="34" charset="0"/>
            </a:endParaRPr>
          </a:p>
        </p:txBody>
      </p:sp>
      <p:sp>
        <p:nvSpPr>
          <p:cNvPr id="2" name="Title 1">
            <a:extLst>
              <a:ext uri="{FF2B5EF4-FFF2-40B4-BE49-F238E27FC236}">
                <a16:creationId xmlns:a16="http://schemas.microsoft.com/office/drawing/2014/main" id="{CBA3AC2B-E2B2-BD53-F4E6-AFE001E4EB46}"/>
              </a:ext>
            </a:extLst>
          </p:cNvPr>
          <p:cNvSpPr txBox="1">
            <a:spLocks/>
          </p:cNvSpPr>
          <p:nvPr/>
        </p:nvSpPr>
        <p:spPr>
          <a:xfrm>
            <a:off x="317500" y="218722"/>
            <a:ext cx="11264899" cy="537602"/>
          </a:xfrm>
          <a:prstGeom prst="rect">
            <a:avLst/>
          </a:prstGeom>
          <a:solidFill>
            <a:schemeClr val="bg1">
              <a:lumMod val="85000"/>
            </a:schemeClr>
          </a:solidFill>
        </p:spPr>
        <p:txBody>
          <a:bodyPr lIns="91440" tIns="45720" rIns="91440" bIns="45720" anchor="t"/>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ea typeface="MS PGothic"/>
              </a:rPr>
              <a:t>National ND Score (0% Critical State) Summary</a:t>
            </a:r>
          </a:p>
        </p:txBody>
      </p:sp>
      <p:graphicFrame>
        <p:nvGraphicFramePr>
          <p:cNvPr id="3" name="Table 2">
            <a:extLst>
              <a:ext uri="{FF2B5EF4-FFF2-40B4-BE49-F238E27FC236}">
                <a16:creationId xmlns:a16="http://schemas.microsoft.com/office/drawing/2014/main" id="{527C2827-CE39-1D04-C226-DAA7F3F7966F}"/>
              </a:ext>
            </a:extLst>
          </p:cNvPr>
          <p:cNvGraphicFramePr>
            <a:graphicFrameLocks noGrp="1"/>
          </p:cNvGraphicFramePr>
          <p:nvPr/>
        </p:nvGraphicFramePr>
        <p:xfrm>
          <a:off x="317500" y="982116"/>
          <a:ext cx="11127804" cy="4545227"/>
        </p:xfrm>
        <a:graphic>
          <a:graphicData uri="http://schemas.openxmlformats.org/drawingml/2006/table">
            <a:tbl>
              <a:tblPr firstRow="1" bandRow="1">
                <a:tableStyleId>{5C22544A-7EE6-4342-B048-85BDC9FD1C3A}</a:tableStyleId>
              </a:tblPr>
              <a:tblGrid>
                <a:gridCol w="3722237">
                  <a:extLst>
                    <a:ext uri="{9D8B030D-6E8A-4147-A177-3AD203B41FA5}">
                      <a16:colId xmlns:a16="http://schemas.microsoft.com/office/drawing/2014/main" val="1482490340"/>
                    </a:ext>
                  </a:extLst>
                </a:gridCol>
                <a:gridCol w="1841665">
                  <a:extLst>
                    <a:ext uri="{9D8B030D-6E8A-4147-A177-3AD203B41FA5}">
                      <a16:colId xmlns:a16="http://schemas.microsoft.com/office/drawing/2014/main" val="1613594741"/>
                    </a:ext>
                  </a:extLst>
                </a:gridCol>
                <a:gridCol w="3835804">
                  <a:extLst>
                    <a:ext uri="{9D8B030D-6E8A-4147-A177-3AD203B41FA5}">
                      <a16:colId xmlns:a16="http://schemas.microsoft.com/office/drawing/2014/main" val="2542655621"/>
                    </a:ext>
                  </a:extLst>
                </a:gridCol>
                <a:gridCol w="1728098">
                  <a:extLst>
                    <a:ext uri="{9D8B030D-6E8A-4147-A177-3AD203B41FA5}">
                      <a16:colId xmlns:a16="http://schemas.microsoft.com/office/drawing/2014/main" val="1886346020"/>
                    </a:ext>
                  </a:extLst>
                </a:gridCol>
              </a:tblGrid>
              <a:tr h="340342">
                <a:tc>
                  <a:txBody>
                    <a:bodyPr/>
                    <a:lstStyle/>
                    <a:p>
                      <a:r>
                        <a:rPr lang="en-ZA" sz="1600" b="1" dirty="0">
                          <a:solidFill>
                            <a:schemeClr val="tx1"/>
                          </a:solidFill>
                        </a:rPr>
                        <a:t>Name of WSA</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solidFill>
                            <a:schemeClr val="tx1"/>
                          </a:solidFill>
                        </a:rPr>
                        <a:t>No Drop Score (%)</a:t>
                      </a:r>
                      <a:endParaRPr lang="en-ZA" sz="1600" b="1"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ZA" sz="1600" b="1" dirty="0">
                          <a:solidFill>
                            <a:schemeClr val="tx1"/>
                          </a:solidFill>
                        </a:rPr>
                        <a:t>Name of WSA</a:t>
                      </a:r>
                    </a:p>
                  </a:txBody>
                  <a:tcP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solidFill>
                            <a:schemeClr val="tx1"/>
                          </a:solidFill>
                        </a:rPr>
                        <a:t>No Drop Score (%)</a:t>
                      </a:r>
                      <a:endParaRPr lang="en-ZA" sz="1600" b="1" dirty="0">
                        <a:solidFill>
                          <a:schemeClr val="tx1"/>
                        </a:solidFill>
                      </a:endParaRPr>
                    </a:p>
                  </a:txBody>
                  <a:tcPr>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60278827"/>
                  </a:ext>
                </a:extLst>
              </a:tr>
              <a:tr h="319816">
                <a:tc>
                  <a:txBody>
                    <a:bodyPr/>
                    <a:lstStyle/>
                    <a:p>
                      <a:r>
                        <a:rPr lang="en-ZA" sz="1600" dirty="0"/>
                        <a:t>!Kheis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0% (NI)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Lekwa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2856785"/>
                  </a:ext>
                </a:extLst>
              </a:tr>
              <a:tr h="359175">
                <a:tc>
                  <a:txBody>
                    <a:bodyPr/>
                    <a:lstStyle/>
                    <a:p>
                      <a:r>
                        <a:rPr lang="en-ZA" sz="1600" dirty="0"/>
                        <a:t>Blue Crane Route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Makana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3582378"/>
                  </a:ext>
                </a:extLst>
              </a:tr>
              <a:tr h="319816">
                <a:tc>
                  <a:txBody>
                    <a:bodyPr/>
                    <a:lstStyle/>
                    <a:p>
                      <a:r>
                        <a:rPr lang="en-ZA" sz="1600" dirty="0"/>
                        <a:t>Cape Agulhas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Modimolle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282236"/>
                  </a:ext>
                </a:extLst>
              </a:tr>
              <a:tr h="319816">
                <a:tc>
                  <a:txBody>
                    <a:bodyPr/>
                    <a:lstStyle/>
                    <a:p>
                      <a:r>
                        <a:rPr lang="en-ZA" sz="1600" dirty="0"/>
                        <a:t>Capricorn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Mopane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718386"/>
                  </a:ext>
                </a:extLst>
              </a:tr>
              <a:tr h="414850">
                <a:tc>
                  <a:txBody>
                    <a:bodyPr/>
                    <a:lstStyle/>
                    <a:p>
                      <a:r>
                        <a:rPr lang="en-ZA" sz="1600" dirty="0"/>
                        <a:t>Chief Albert Luthuli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 Ngaka Modiri Molema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4352117"/>
                  </a:ext>
                </a:extLst>
              </a:tr>
              <a:tr h="325457">
                <a:tc>
                  <a:txBody>
                    <a:bodyPr/>
                    <a:lstStyle/>
                    <a:p>
                      <a:r>
                        <a:rPr lang="en-ZA" sz="1600" dirty="0"/>
                        <a:t>Dikgatlong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Phokwane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0666371"/>
                  </a:ext>
                </a:extLst>
              </a:tr>
              <a:tr h="319816">
                <a:tc>
                  <a:txBody>
                    <a:bodyPr/>
                    <a:lstStyle/>
                    <a:p>
                      <a:r>
                        <a:rPr lang="en-ZA" sz="1600" dirty="0"/>
                        <a:t>Dipaleseng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Sekhukhune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1004804"/>
                  </a:ext>
                </a:extLst>
              </a:tr>
              <a:tr h="344116">
                <a:tc>
                  <a:txBody>
                    <a:bodyPr/>
                    <a:lstStyle/>
                    <a:p>
                      <a:r>
                        <a:rPr lang="en-ZA" sz="1600" dirty="0"/>
                        <a:t>Joe </a:t>
                      </a:r>
                      <a:r>
                        <a:rPr lang="en-ZA" sz="1600" dirty="0" err="1"/>
                        <a:t>Gqabi</a:t>
                      </a:r>
                      <a:r>
                        <a:rPr lang="en-ZA" sz="1600" dirty="0"/>
                        <a:t>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Siyancuma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4438754"/>
                  </a:ext>
                </a:extLst>
              </a:tr>
              <a:tr h="319816">
                <a:tc>
                  <a:txBody>
                    <a:bodyPr/>
                    <a:lstStyle/>
                    <a:p>
                      <a:r>
                        <a:rPr lang="en-ZA" sz="1600" dirty="0"/>
                        <a:t>Kai !Garib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Siyathemba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4586499"/>
                  </a:ext>
                </a:extLst>
              </a:tr>
              <a:tr h="396190">
                <a:tc>
                  <a:txBody>
                    <a:bodyPr/>
                    <a:lstStyle/>
                    <a:p>
                      <a:r>
                        <a:rPr lang="en-ZA" sz="1600" dirty="0"/>
                        <a:t>Kamiesberg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Sunday’s River Valley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36335"/>
                  </a:ext>
                </a:extLst>
              </a:tr>
              <a:tr h="338476">
                <a:tc>
                  <a:txBody>
                    <a:bodyPr/>
                    <a:lstStyle/>
                    <a:p>
                      <a:r>
                        <a:rPr lang="en-ZA" sz="1600" dirty="0"/>
                        <a:t>Kareeberg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Thabazimbi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0% (NI)</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1264263"/>
                  </a:ext>
                </a:extLst>
              </a:tr>
              <a:tr h="340398">
                <a:tc>
                  <a:txBody>
                    <a:bodyPr/>
                    <a:lstStyle/>
                    <a:p>
                      <a:r>
                        <a:rPr lang="en-ZA" sz="1600" dirty="0"/>
                        <a:t>Kgatelopele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0% (NI)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600" dirty="0"/>
                        <a:t>Tsantsabane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Calibri"/>
                          <a:ea typeface="+mn-ea"/>
                          <a:cs typeface="+mn-cs"/>
                        </a:rPr>
                        <a:t>0% (NI)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3925301"/>
                  </a:ext>
                </a:extLst>
              </a:tr>
            </a:tbl>
          </a:graphicData>
        </a:graphic>
      </p:graphicFrame>
      <p:sp>
        <p:nvSpPr>
          <p:cNvPr id="4" name="TextBox 3">
            <a:extLst>
              <a:ext uri="{FF2B5EF4-FFF2-40B4-BE49-F238E27FC236}">
                <a16:creationId xmlns:a16="http://schemas.microsoft.com/office/drawing/2014/main" id="{05E3A73A-50C7-2EEC-733B-812513C80042}"/>
              </a:ext>
            </a:extLst>
          </p:cNvPr>
          <p:cNvSpPr txBox="1"/>
          <p:nvPr/>
        </p:nvSpPr>
        <p:spPr>
          <a:xfrm>
            <a:off x="317500" y="5837920"/>
            <a:ext cx="4322739" cy="369332"/>
          </a:xfrm>
          <a:prstGeom prst="rect">
            <a:avLst/>
          </a:prstGeom>
          <a:noFill/>
        </p:spPr>
        <p:txBody>
          <a:bodyPr wrap="square" rtlCol="0">
            <a:spAutoFit/>
          </a:bodyPr>
          <a:lstStyle/>
          <a:p>
            <a:r>
              <a:rPr lang="en-ZA" dirty="0"/>
              <a:t>NI =No Information Provided during audit</a:t>
            </a:r>
          </a:p>
        </p:txBody>
      </p:sp>
    </p:spTree>
    <p:extLst>
      <p:ext uri="{BB962C8B-B14F-4D97-AF65-F5344CB8AC3E}">
        <p14:creationId xmlns:p14="http://schemas.microsoft.com/office/powerpoint/2010/main" val="94816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80CF9F-E47C-4E5C-8908-26FE002AA284}"/>
              </a:ext>
            </a:extLst>
          </p:cNvPr>
          <p:cNvSpPr>
            <a:spLocks noGrp="1"/>
          </p:cNvSpPr>
          <p:nvPr>
            <p:ph type="sldNum" sz="quarter" idx="12"/>
          </p:nvPr>
        </p:nvSpPr>
        <p:spPr/>
        <p:txBody>
          <a:bodyPr/>
          <a:lstStyle/>
          <a:p>
            <a:pPr algn="r">
              <a:defRPr/>
            </a:pPr>
            <a:fld id="{A353EDE0-7BCA-4CDF-9A43-1C4B031A103C}" type="slidenum">
              <a:rPr lang="en-US" smtClean="0"/>
              <a:pPr algn="r">
                <a:defRPr/>
              </a:pPr>
              <a:t>6</a:t>
            </a:fld>
            <a:endParaRPr lang="en-US"/>
          </a:p>
        </p:txBody>
      </p:sp>
      <p:graphicFrame>
        <p:nvGraphicFramePr>
          <p:cNvPr id="3" name="Diagram 2">
            <a:extLst>
              <a:ext uri="{FF2B5EF4-FFF2-40B4-BE49-F238E27FC236}">
                <a16:creationId xmlns:a16="http://schemas.microsoft.com/office/drawing/2014/main" id="{DDB7BB4D-AB65-20AB-4E4A-B04F3135D8B2}"/>
              </a:ext>
            </a:extLst>
          </p:cNvPr>
          <p:cNvGraphicFramePr/>
          <p:nvPr>
            <p:extLst>
              <p:ext uri="{D42A27DB-BD31-4B8C-83A1-F6EECF244321}">
                <p14:modId xmlns:p14="http://schemas.microsoft.com/office/powerpoint/2010/main" val="3213524822"/>
              </p:ext>
            </p:extLst>
          </p:nvPr>
        </p:nvGraphicFramePr>
        <p:xfrm>
          <a:off x="74061" y="1853486"/>
          <a:ext cx="11965539" cy="316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text, font, screenshot, logo&#10;&#10;Description automatically generated">
            <a:extLst>
              <a:ext uri="{FF2B5EF4-FFF2-40B4-BE49-F238E27FC236}">
                <a16:creationId xmlns:a16="http://schemas.microsoft.com/office/drawing/2014/main" id="{817DC733-AD49-CC03-F334-B62373437141}"/>
              </a:ext>
            </a:extLst>
          </p:cNvPr>
          <p:cNvPicPr>
            <a:picLocks noChangeAspect="1"/>
          </p:cNvPicPr>
          <p:nvPr/>
        </p:nvPicPr>
        <p:blipFill rotWithShape="1">
          <a:blip r:embed="rId7"/>
          <a:srcRect l="1857" t="2401"/>
          <a:stretch/>
        </p:blipFill>
        <p:spPr>
          <a:xfrm>
            <a:off x="6992776" y="6005368"/>
            <a:ext cx="1236824" cy="450988"/>
          </a:xfrm>
          <a:prstGeom prst="rect">
            <a:avLst/>
          </a:prstGeom>
          <a:ln>
            <a:noFill/>
          </a:ln>
          <a:effectLst>
            <a:outerShdw blurRad="50800" dist="38100" dir="2700000" algn="tl" rotWithShape="0">
              <a:prstClr val="black">
                <a:alpha val="40000"/>
              </a:prstClr>
            </a:outerShdw>
          </a:effectLst>
        </p:spPr>
      </p:pic>
      <p:pic>
        <p:nvPicPr>
          <p:cNvPr id="6" name="Picture 5" descr="Blue Drop Cert_logo final_flat">
            <a:extLst>
              <a:ext uri="{FF2B5EF4-FFF2-40B4-BE49-F238E27FC236}">
                <a16:creationId xmlns:a16="http://schemas.microsoft.com/office/drawing/2014/main" id="{167D3215-A9E3-0D14-8BA1-ED0D41D6344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55030" y="6016679"/>
            <a:ext cx="1236824" cy="450988"/>
          </a:xfrm>
          <a:prstGeom prst="rect">
            <a:avLst/>
          </a:prstGeom>
          <a:noFill/>
          <a:ln>
            <a:solidFill>
              <a:schemeClr val="bg1">
                <a:lumMod val="50000"/>
              </a:schemeClr>
            </a:solidFill>
          </a:ln>
          <a:effectLst>
            <a:outerShdw blurRad="50800" dist="50800" dir="2700000" algn="tl" rotWithShape="0">
              <a:prstClr val="black">
                <a:alpha val="40000"/>
              </a:prstClr>
            </a:outerShdw>
          </a:effectLst>
        </p:spPr>
      </p:pic>
      <p:pic>
        <p:nvPicPr>
          <p:cNvPr id="7" name="Picture 6">
            <a:extLst>
              <a:ext uri="{FF2B5EF4-FFF2-40B4-BE49-F238E27FC236}">
                <a16:creationId xmlns:a16="http://schemas.microsoft.com/office/drawing/2014/main" id="{F6967CA8-8802-9091-B282-BB35692241EE}"/>
              </a:ext>
            </a:extLst>
          </p:cNvPr>
          <p:cNvPicPr>
            <a:picLocks noChangeAspect="1"/>
          </p:cNvPicPr>
          <p:nvPr/>
        </p:nvPicPr>
        <p:blipFill>
          <a:blip r:embed="rId9"/>
          <a:stretch>
            <a:fillRect/>
          </a:stretch>
        </p:blipFill>
        <p:spPr>
          <a:xfrm>
            <a:off x="8527661" y="6005368"/>
            <a:ext cx="1236824" cy="473611"/>
          </a:xfrm>
          <a:prstGeom prst="rect">
            <a:avLst/>
          </a:prstGeom>
          <a:noFill/>
          <a:ln>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99FF8B02-AD67-C17B-347D-2C3FCC40A1A6}"/>
              </a:ext>
            </a:extLst>
          </p:cNvPr>
          <p:cNvSpPr txBox="1"/>
          <p:nvPr/>
        </p:nvSpPr>
        <p:spPr>
          <a:xfrm>
            <a:off x="2823692" y="898032"/>
            <a:ext cx="6094674" cy="461665"/>
          </a:xfrm>
          <a:prstGeom prst="rect">
            <a:avLst/>
          </a:prstGeom>
          <a:noFill/>
        </p:spPr>
        <p:txBody>
          <a:bodyPr wrap="square">
            <a:spAutoFit/>
          </a:bodyPr>
          <a:lstStyle/>
          <a:p>
            <a:pPr algn="just">
              <a:spcBef>
                <a:spcPts val="1200"/>
              </a:spcBef>
            </a:pPr>
            <a:r>
              <a:rPr lang="en-GB" sz="2400" b="1" dirty="0">
                <a:latin typeface="Arial" panose="020B0604020202020204" pitchFamily="34" charset="0"/>
                <a:ea typeface="Times New Roman" panose="02020603050405020304" pitchFamily="18" charset="0"/>
                <a:cs typeface="Arial" panose="020B0604020202020204" pitchFamily="34" charset="0"/>
              </a:rPr>
              <a:t>Publication of the reports: graphic</a:t>
            </a:r>
          </a:p>
        </p:txBody>
      </p:sp>
    </p:spTree>
    <p:extLst>
      <p:ext uri="{BB962C8B-B14F-4D97-AF65-F5344CB8AC3E}">
        <p14:creationId xmlns:p14="http://schemas.microsoft.com/office/powerpoint/2010/main" val="137526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80CF9F-E47C-4E5C-8908-26FE002AA284}"/>
              </a:ext>
            </a:extLst>
          </p:cNvPr>
          <p:cNvSpPr>
            <a:spLocks noGrp="1"/>
          </p:cNvSpPr>
          <p:nvPr>
            <p:ph type="sldNum" sz="quarter" idx="12"/>
          </p:nvPr>
        </p:nvSpPr>
        <p:spPr>
          <a:xfrm>
            <a:off x="9151257" y="6356350"/>
            <a:ext cx="2844800" cy="365125"/>
          </a:xfrm>
        </p:spPr>
        <p:txBody>
          <a:bodyPr/>
          <a:lstStyle/>
          <a:p>
            <a:pPr algn="r">
              <a:defRPr/>
            </a:pPr>
            <a:fld id="{A353EDE0-7BCA-4CDF-9A43-1C4B031A103C}" type="slidenum">
              <a:rPr lang="en-US" smtClean="0"/>
              <a:pPr algn="r">
                <a:defRPr/>
              </a:pPr>
              <a:t>7</a:t>
            </a:fld>
            <a:endParaRPr lang="en-US"/>
          </a:p>
        </p:txBody>
      </p:sp>
      <p:sp>
        <p:nvSpPr>
          <p:cNvPr id="6" name="TextBox 5">
            <a:extLst>
              <a:ext uri="{FF2B5EF4-FFF2-40B4-BE49-F238E27FC236}">
                <a16:creationId xmlns:a16="http://schemas.microsoft.com/office/drawing/2014/main" id="{EA7C9024-0571-F937-3B57-EE0FDFD57D06}"/>
              </a:ext>
            </a:extLst>
          </p:cNvPr>
          <p:cNvSpPr txBox="1"/>
          <p:nvPr/>
        </p:nvSpPr>
        <p:spPr>
          <a:xfrm>
            <a:off x="1600850" y="1342614"/>
            <a:ext cx="3707099" cy="523220"/>
          </a:xfrm>
          <a:prstGeom prst="rect">
            <a:avLst/>
          </a:prstGeom>
          <a:noFill/>
        </p:spPr>
        <p:txBody>
          <a:bodyPr wrap="square">
            <a:spAutoFit/>
          </a:bodyPr>
          <a:lstStyle/>
          <a:p>
            <a:r>
              <a:rPr lang="en-US" sz="2800" b="1" dirty="0">
                <a:solidFill>
                  <a:srgbClr val="1F497D">
                    <a:lumMod val="75000"/>
                  </a:srgbClr>
                </a:solidFill>
                <a:latin typeface="Georgia Pro Light" panose="02040302050405020303" pitchFamily="18" charset="0"/>
                <a:ea typeface="ＭＳ Ｐゴシック" panose="020B0600070205080204" pitchFamily="34" charset="-128"/>
              </a:rPr>
              <a:t>Blue Drop 2023 Report </a:t>
            </a:r>
            <a:endParaRPr lang="en-ZA" sz="2800" dirty="0"/>
          </a:p>
        </p:txBody>
      </p:sp>
      <p:pic>
        <p:nvPicPr>
          <p:cNvPr id="8" name="Picture 7">
            <a:extLst>
              <a:ext uri="{FF2B5EF4-FFF2-40B4-BE49-F238E27FC236}">
                <a16:creationId xmlns:a16="http://schemas.microsoft.com/office/drawing/2014/main" id="{80D786BF-6491-BB36-7A9A-8D494920DDAC}"/>
              </a:ext>
            </a:extLst>
          </p:cNvPr>
          <p:cNvPicPr>
            <a:picLocks noChangeAspect="1"/>
          </p:cNvPicPr>
          <p:nvPr/>
        </p:nvPicPr>
        <p:blipFill>
          <a:blip r:embed="rId2"/>
          <a:stretch>
            <a:fillRect/>
          </a:stretch>
        </p:blipFill>
        <p:spPr>
          <a:xfrm>
            <a:off x="7569224" y="591185"/>
            <a:ext cx="4013176" cy="5765165"/>
          </a:xfrm>
          <a:prstGeom prst="rect">
            <a:avLst/>
          </a:prstGeom>
          <a:effectLst>
            <a:outerShdw blurRad="76200" dist="76200" dir="5400000" algn="ctr" rotWithShape="0">
              <a:schemeClr val="tx1"/>
            </a:outerShdw>
          </a:effectLst>
        </p:spPr>
      </p:pic>
      <p:sp>
        <p:nvSpPr>
          <p:cNvPr id="10" name="TextBox 9">
            <a:extLst>
              <a:ext uri="{FF2B5EF4-FFF2-40B4-BE49-F238E27FC236}">
                <a16:creationId xmlns:a16="http://schemas.microsoft.com/office/drawing/2014/main" id="{F17C3EE5-16F5-54A5-8296-6D8EB95F5714}"/>
              </a:ext>
            </a:extLst>
          </p:cNvPr>
          <p:cNvSpPr txBox="1"/>
          <p:nvPr/>
        </p:nvSpPr>
        <p:spPr>
          <a:xfrm>
            <a:off x="1409116" y="2564261"/>
            <a:ext cx="4286250" cy="384721"/>
          </a:xfrm>
          <a:prstGeom prst="rect">
            <a:avLst/>
          </a:prstGeom>
          <a:noFill/>
          <a:ln>
            <a:solidFill>
              <a:schemeClr val="accent1"/>
            </a:solidFill>
          </a:ln>
        </p:spPr>
        <p:txBody>
          <a:bodyPr wrap="square" rtlCol="0">
            <a:spAutoFit/>
          </a:bodyPr>
          <a:lstStyle/>
          <a:p>
            <a:r>
              <a:rPr lang="en-ZA" sz="1900" b="1">
                <a:solidFill>
                  <a:schemeClr val="tx2">
                    <a:lumMod val="75000"/>
                  </a:schemeClr>
                </a:solidFill>
              </a:rPr>
              <a:t>Audit year: 1 Jul 2021- 30 Jun 2022</a:t>
            </a:r>
          </a:p>
        </p:txBody>
      </p:sp>
      <p:sp>
        <p:nvSpPr>
          <p:cNvPr id="3" name="TextBox 2">
            <a:extLst>
              <a:ext uri="{FF2B5EF4-FFF2-40B4-BE49-F238E27FC236}">
                <a16:creationId xmlns:a16="http://schemas.microsoft.com/office/drawing/2014/main" id="{A202EAF6-5228-FFDD-4A03-FFFEC481E27D}"/>
              </a:ext>
            </a:extLst>
          </p:cNvPr>
          <p:cNvSpPr txBox="1"/>
          <p:nvPr/>
        </p:nvSpPr>
        <p:spPr>
          <a:xfrm>
            <a:off x="239201" y="4776722"/>
            <a:ext cx="6430395" cy="1477328"/>
          </a:xfrm>
          <a:prstGeom prst="rect">
            <a:avLst/>
          </a:prstGeom>
          <a:noFill/>
        </p:spPr>
        <p:txBody>
          <a:bodyPr wrap="square" rtlCol="0">
            <a:spAutoFit/>
          </a:bodyPr>
          <a:lstStyle/>
          <a:p>
            <a:r>
              <a:rPr lang="en-ZA" dirty="0"/>
              <a:t>This presentation covers key findings of the 2023 Blue Drop Assessment.  The full reports provide more detailed and additional information. The national report and detailed provincial reports are available for download from </a:t>
            </a:r>
            <a:r>
              <a:rPr lang="en-ZA" dirty="0">
                <a:hlinkClick r:id="rId3"/>
              </a:rPr>
              <a:t>www.dws.gov.za</a:t>
            </a:r>
            <a:endParaRPr lang="en-ZA" dirty="0"/>
          </a:p>
          <a:p>
            <a:endParaRPr lang="en-ZA" dirty="0"/>
          </a:p>
        </p:txBody>
      </p:sp>
    </p:spTree>
    <p:extLst>
      <p:ext uri="{BB962C8B-B14F-4D97-AF65-F5344CB8AC3E}">
        <p14:creationId xmlns:p14="http://schemas.microsoft.com/office/powerpoint/2010/main" val="2345831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65405C12-CE2E-F63E-1B7F-8EAC3FAC7B2D}"/>
              </a:ext>
            </a:extLst>
          </p:cNvPr>
          <p:cNvSpPr txBox="1">
            <a:spLocks/>
          </p:cNvSpPr>
          <p:nvPr/>
        </p:nvSpPr>
        <p:spPr>
          <a:xfrm>
            <a:off x="156376" y="513570"/>
            <a:ext cx="11879248" cy="45832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2022-23 Blue Drop assessment process</a:t>
            </a:r>
          </a:p>
        </p:txBody>
      </p:sp>
      <p:sp>
        <p:nvSpPr>
          <p:cNvPr id="3" name="TextBox 2">
            <a:extLst>
              <a:ext uri="{FF2B5EF4-FFF2-40B4-BE49-F238E27FC236}">
                <a16:creationId xmlns:a16="http://schemas.microsoft.com/office/drawing/2014/main" id="{853EDCAA-7E43-38D6-C32B-4E9B8D70036F}"/>
              </a:ext>
            </a:extLst>
          </p:cNvPr>
          <p:cNvSpPr txBox="1"/>
          <p:nvPr/>
        </p:nvSpPr>
        <p:spPr>
          <a:xfrm>
            <a:off x="156376" y="1311511"/>
            <a:ext cx="11879248" cy="449353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All 144 water services authorities (WSAs, i.e. municipalities given the responsibility for water services provision by the Minister of COGTA) </a:t>
            </a:r>
            <a:r>
              <a:rPr lang="en-ZA" sz="1800" dirty="0"/>
              <a:t>were audited during the period 1 July 2021- 30 June 2022</a:t>
            </a:r>
          </a:p>
          <a:p>
            <a:pPr marL="285750" indent="-285750">
              <a:spcBef>
                <a:spcPts val="1200"/>
              </a:spcBef>
              <a:buFont typeface="Arial" panose="020B0604020202020204" pitchFamily="34" charset="0"/>
              <a:buChar char="•"/>
            </a:pPr>
            <a:r>
              <a:rPr lang="en-ZA" dirty="0"/>
              <a:t>These WSAs own and operate </a:t>
            </a:r>
            <a:r>
              <a:rPr lang="en-ZA" sz="1800" dirty="0"/>
              <a:t>958 Water Supply Systems (WSS) (each water services authority is responsible for several different water supply systems)</a:t>
            </a:r>
          </a:p>
          <a:p>
            <a:pPr marL="285750" indent="-285750">
              <a:spcBef>
                <a:spcPts val="1200"/>
              </a:spcBef>
              <a:buFont typeface="Arial" panose="020B0604020202020204" pitchFamily="34" charset="0"/>
              <a:buChar char="•"/>
            </a:pPr>
            <a:r>
              <a:rPr lang="en-ZA" dirty="0"/>
              <a:t>Most municipalities are provided with bulk water services by the w</a:t>
            </a:r>
            <a:r>
              <a:rPr lang="en-ZA" sz="1800" dirty="0"/>
              <a:t>ater boards which were also audited</a:t>
            </a:r>
            <a:r>
              <a:rPr lang="en-US" dirty="0"/>
              <a:t> </a:t>
            </a:r>
          </a:p>
          <a:p>
            <a:pPr marL="285750" indent="-285750">
              <a:spcBef>
                <a:spcPts val="1200"/>
              </a:spcBef>
              <a:buFont typeface="Arial" panose="020B0604020202020204" pitchFamily="34" charset="0"/>
              <a:buChar char="•"/>
            </a:pPr>
            <a:r>
              <a:rPr lang="en-ZA" sz="1800" dirty="0"/>
              <a:t>Each WSA an</a:t>
            </a:r>
            <a:r>
              <a:rPr lang="en-ZA" dirty="0"/>
              <a:t>d water board was requested to provide </a:t>
            </a:r>
            <a:r>
              <a:rPr lang="en-ZA" sz="1800" dirty="0"/>
              <a:t>information on their performance against all the Blue Drop criteria</a:t>
            </a:r>
          </a:p>
          <a:p>
            <a:pPr marL="285750" indent="-285750">
              <a:spcBef>
                <a:spcPts val="1200"/>
              </a:spcBef>
              <a:buFont typeface="Arial" panose="020B0604020202020204" pitchFamily="34" charset="0"/>
              <a:buChar char="•"/>
            </a:pPr>
            <a:r>
              <a:rPr lang="en-ZA" dirty="0"/>
              <a:t>All the WSAs and water boards were trained on the criteria and the audit process to be followed and were requested to submit information</a:t>
            </a:r>
          </a:p>
          <a:p>
            <a:pPr marL="285750" indent="-285750">
              <a:spcBef>
                <a:spcPts val="1200"/>
              </a:spcBef>
              <a:buFont typeface="Arial" panose="020B0604020202020204" pitchFamily="34" charset="0"/>
              <a:buChar char="•"/>
            </a:pPr>
            <a:r>
              <a:rPr lang="en-ZA" sz="1800" dirty="0"/>
              <a:t>DWS </a:t>
            </a:r>
            <a:r>
              <a:rPr lang="en-ZA" dirty="0"/>
              <a:t>then carried out on-site assessments to verify the information provided </a:t>
            </a:r>
          </a:p>
          <a:p>
            <a:pPr marL="285750" indent="-285750">
              <a:spcBef>
                <a:spcPts val="1200"/>
              </a:spcBef>
              <a:buFont typeface="Arial" panose="020B0604020202020204" pitchFamily="34" charset="0"/>
              <a:buChar char="•"/>
            </a:pPr>
            <a:r>
              <a:rPr lang="en-ZA" dirty="0"/>
              <a:t>Sessions were then organised with all the WSAs and water boards to clarify any anomalies found</a:t>
            </a:r>
          </a:p>
          <a:p>
            <a:pPr marL="285750" indent="-285750">
              <a:spcBef>
                <a:spcPts val="1200"/>
              </a:spcBef>
              <a:buFont typeface="Arial" panose="020B0604020202020204" pitchFamily="34" charset="0"/>
              <a:buChar char="•"/>
            </a:pPr>
            <a:r>
              <a:rPr lang="en-ZA" dirty="0"/>
              <a:t>Finally, sessions were held with all the WSAs and water boards to give feedback on the results and to indicate what the municipalities and or water boards need to do to improve their performance</a:t>
            </a:r>
            <a:r>
              <a:rPr lang="en-ZA" sz="1800" dirty="0"/>
              <a:t> </a:t>
            </a:r>
            <a:endParaRPr lang="en-ZA" dirty="0"/>
          </a:p>
        </p:txBody>
      </p:sp>
    </p:spTree>
    <p:extLst>
      <p:ext uri="{BB962C8B-B14F-4D97-AF65-F5344CB8AC3E}">
        <p14:creationId xmlns:p14="http://schemas.microsoft.com/office/powerpoint/2010/main" val="246615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65405C12-CE2E-F63E-1B7F-8EAC3FAC7B2D}"/>
              </a:ext>
            </a:extLst>
          </p:cNvPr>
          <p:cNvSpPr txBox="1">
            <a:spLocks/>
          </p:cNvSpPr>
          <p:nvPr/>
        </p:nvSpPr>
        <p:spPr>
          <a:xfrm>
            <a:off x="156376" y="356269"/>
            <a:ext cx="11879248" cy="477618"/>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r>
              <a:rPr lang="en-ZA" sz="2400" b="1" dirty="0"/>
              <a:t>2022-23 Blue Drop audit coverage</a:t>
            </a:r>
          </a:p>
        </p:txBody>
      </p:sp>
      <p:graphicFrame>
        <p:nvGraphicFramePr>
          <p:cNvPr id="8" name="Table 7">
            <a:extLst>
              <a:ext uri="{FF2B5EF4-FFF2-40B4-BE49-F238E27FC236}">
                <a16:creationId xmlns:a16="http://schemas.microsoft.com/office/drawing/2014/main" id="{CFC99E19-10D0-6754-3532-24821E4DF214}"/>
              </a:ext>
            </a:extLst>
          </p:cNvPr>
          <p:cNvGraphicFramePr>
            <a:graphicFrameLocks noGrp="1"/>
          </p:cNvGraphicFramePr>
          <p:nvPr>
            <p:extLst>
              <p:ext uri="{D42A27DB-BD31-4B8C-83A1-F6EECF244321}">
                <p14:modId xmlns:p14="http://schemas.microsoft.com/office/powerpoint/2010/main" val="3525986649"/>
              </p:ext>
            </p:extLst>
          </p:nvPr>
        </p:nvGraphicFramePr>
        <p:xfrm>
          <a:off x="539016" y="877431"/>
          <a:ext cx="10836556" cy="5121846"/>
        </p:xfrm>
        <a:graphic>
          <a:graphicData uri="http://schemas.openxmlformats.org/drawingml/2006/table">
            <a:tbl>
              <a:tblPr/>
              <a:tblGrid>
                <a:gridCol w="2345699">
                  <a:extLst>
                    <a:ext uri="{9D8B030D-6E8A-4147-A177-3AD203B41FA5}">
                      <a16:colId xmlns:a16="http://schemas.microsoft.com/office/drawing/2014/main" val="2752611374"/>
                    </a:ext>
                  </a:extLst>
                </a:gridCol>
                <a:gridCol w="3200400">
                  <a:extLst>
                    <a:ext uri="{9D8B030D-6E8A-4147-A177-3AD203B41FA5}">
                      <a16:colId xmlns:a16="http://schemas.microsoft.com/office/drawing/2014/main" val="162136788"/>
                    </a:ext>
                  </a:extLst>
                </a:gridCol>
                <a:gridCol w="2351314">
                  <a:extLst>
                    <a:ext uri="{9D8B030D-6E8A-4147-A177-3AD203B41FA5}">
                      <a16:colId xmlns:a16="http://schemas.microsoft.com/office/drawing/2014/main" val="138038853"/>
                    </a:ext>
                  </a:extLst>
                </a:gridCol>
                <a:gridCol w="2939143">
                  <a:extLst>
                    <a:ext uri="{9D8B030D-6E8A-4147-A177-3AD203B41FA5}">
                      <a16:colId xmlns:a16="http://schemas.microsoft.com/office/drawing/2014/main" val="22989882"/>
                    </a:ext>
                  </a:extLst>
                </a:gridCol>
              </a:tblGrid>
              <a:tr h="376170">
                <a:tc>
                  <a:txBody>
                    <a:bodyPr/>
                    <a:lstStyle/>
                    <a:p>
                      <a:pPr algn="l" fontAlgn="ctr"/>
                      <a:r>
                        <a:rPr lang="en-GB" sz="1800" b="1" i="0" u="none" strike="noStrike">
                          <a:solidFill>
                            <a:srgbClr val="000000"/>
                          </a:solidFill>
                          <a:effectLst/>
                          <a:latin typeface="Calibri" panose="020F0502020204030204" pitchFamily="34" charset="0"/>
                        </a:rPr>
                        <a:t>  Province</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rgbClr val="000000"/>
                          </a:solidFill>
                          <a:effectLst/>
                          <a:latin typeface="Calibri" panose="020F0502020204030204" pitchFamily="34" charset="0"/>
                        </a:rPr>
                        <a:t># Water Services Authorities</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rgbClr val="000000"/>
                          </a:solidFill>
                          <a:effectLst/>
                          <a:latin typeface="Calibri" panose="020F0502020204030204" pitchFamily="34" charset="0"/>
                        </a:rPr>
                        <a:t># Water Supply Systems</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rgbClr val="000000"/>
                          </a:solidFill>
                          <a:effectLst/>
                          <a:latin typeface="Calibri" panose="020F0502020204030204" pitchFamily="34" charset="0"/>
                        </a:rPr>
                        <a:t># Water Treatment Works</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214227970"/>
                  </a:ext>
                </a:extLst>
              </a:tr>
              <a:tr h="385292">
                <a:tc>
                  <a:txBody>
                    <a:bodyPr/>
                    <a:lstStyle/>
                    <a:p>
                      <a:pPr algn="l" fontAlgn="ctr"/>
                      <a:r>
                        <a:rPr lang="en-GB" sz="1800" b="0" i="0" u="none" strike="noStrike" dirty="0">
                          <a:solidFill>
                            <a:srgbClr val="000000"/>
                          </a:solidFill>
                          <a:effectLst/>
                          <a:latin typeface="Calibri" panose="020F0502020204030204" pitchFamily="34" charset="0"/>
                        </a:rPr>
                        <a:t>  Eastern Cape (EC)</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dirty="0">
                          <a:solidFill>
                            <a:srgbClr val="000000"/>
                          </a:solidFill>
                          <a:effectLst/>
                          <a:latin typeface="Calibri" panose="020F0502020204030204" pitchFamily="34" charset="0"/>
                        </a:rPr>
                        <a:t>14</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a:rPr>
                        <a:t>154</a:t>
                      </a:r>
                      <a:endParaRPr lang="en-GB" sz="1800" b="0" i="0" u="none" strike="noStrike">
                        <a:solidFill>
                          <a:srgbClr val="000000"/>
                        </a:solidFill>
                        <a:effectLst/>
                        <a:latin typeface="Calibri" panose="020F0502020204030204" pitchFamily="34" charset="0"/>
                      </a:endParaRP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222</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568059"/>
                  </a:ext>
                </a:extLst>
              </a:tr>
              <a:tr h="377796">
                <a:tc>
                  <a:txBody>
                    <a:bodyPr/>
                    <a:lstStyle/>
                    <a:p>
                      <a:pPr algn="l" fontAlgn="ctr"/>
                      <a:r>
                        <a:rPr lang="en-GB" sz="1800" b="0" i="0" u="none" strike="noStrike" dirty="0">
                          <a:solidFill>
                            <a:srgbClr val="000000"/>
                          </a:solidFill>
                          <a:effectLst/>
                          <a:latin typeface="Calibri" panose="020F0502020204030204" pitchFamily="34" charset="0"/>
                        </a:rPr>
                        <a:t>  Free State (FS)</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19</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80</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75</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208358"/>
                  </a:ext>
                </a:extLst>
              </a:tr>
              <a:tr h="360811">
                <a:tc>
                  <a:txBody>
                    <a:bodyPr/>
                    <a:lstStyle/>
                    <a:p>
                      <a:pPr algn="l" fontAlgn="ctr"/>
                      <a:r>
                        <a:rPr lang="en-GB" sz="1800" b="0" i="0" u="none" strike="noStrike" dirty="0">
                          <a:solidFill>
                            <a:srgbClr val="000000"/>
                          </a:solidFill>
                          <a:effectLst/>
                          <a:latin typeface="Calibri" panose="020F0502020204030204" pitchFamily="34" charset="0"/>
                        </a:rPr>
                        <a:t>  Gauteng (GP)</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9</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29</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19</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333524"/>
                  </a:ext>
                </a:extLst>
              </a:tr>
              <a:tr h="377796">
                <a:tc>
                  <a:txBody>
                    <a:bodyPr/>
                    <a:lstStyle/>
                    <a:p>
                      <a:pPr algn="l" fontAlgn="ctr"/>
                      <a:r>
                        <a:rPr lang="en-GB" sz="1800" b="0" i="0" u="none" strike="noStrike" dirty="0">
                          <a:solidFill>
                            <a:srgbClr val="000000"/>
                          </a:solidFill>
                          <a:effectLst/>
                          <a:latin typeface="Calibri" panose="020F0502020204030204" pitchFamily="34" charset="0"/>
                        </a:rPr>
                        <a:t>  KwaZulu Natal (KZN)</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14</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a:solidFill>
                            <a:srgbClr val="000000"/>
                          </a:solidFill>
                          <a:effectLst/>
                          <a:latin typeface="Calibri" panose="020F0502020204030204" pitchFamily="34" charset="0"/>
                        </a:rPr>
                        <a:t>172</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190</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373296"/>
                  </a:ext>
                </a:extLst>
              </a:tr>
              <a:tr h="360811">
                <a:tc>
                  <a:txBody>
                    <a:bodyPr/>
                    <a:lstStyle/>
                    <a:p>
                      <a:pPr algn="l" fontAlgn="ctr"/>
                      <a:r>
                        <a:rPr lang="en-GB" sz="1800" b="0" i="0" u="none" strike="noStrike" dirty="0">
                          <a:solidFill>
                            <a:srgbClr val="000000"/>
                          </a:solidFill>
                          <a:effectLst/>
                          <a:latin typeface="Calibri" panose="020F0502020204030204" pitchFamily="34" charset="0"/>
                        </a:rPr>
                        <a:t>  Limpopo (LP)</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10</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84</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85</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268221"/>
                  </a:ext>
                </a:extLst>
              </a:tr>
              <a:tr h="458055">
                <a:tc>
                  <a:txBody>
                    <a:bodyPr/>
                    <a:lstStyle/>
                    <a:p>
                      <a:pPr algn="l" fontAlgn="ctr"/>
                      <a:r>
                        <a:rPr lang="en-GB" sz="1800" b="0" i="0" u="none" strike="noStrike" dirty="0">
                          <a:solidFill>
                            <a:srgbClr val="000000"/>
                          </a:solidFill>
                          <a:effectLst/>
                          <a:latin typeface="Calibri" panose="020F0502020204030204" pitchFamily="34" charset="0"/>
                        </a:rPr>
                        <a:t>  Mpumalanga (MP)</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17</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100</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107</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547699"/>
                  </a:ext>
                </a:extLst>
              </a:tr>
              <a:tr h="377796">
                <a:tc>
                  <a:txBody>
                    <a:bodyPr/>
                    <a:lstStyle/>
                    <a:p>
                      <a:pPr algn="l" fontAlgn="ctr"/>
                      <a:r>
                        <a:rPr lang="en-GB" sz="1800" b="0" i="0" u="none" strike="noStrike" dirty="0">
                          <a:solidFill>
                            <a:srgbClr val="000000"/>
                          </a:solidFill>
                          <a:effectLst/>
                          <a:latin typeface="Calibri" panose="020F0502020204030204" pitchFamily="34" charset="0"/>
                        </a:rPr>
                        <a:t>  Northern Cape (NC)</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26</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176</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158</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404104"/>
                  </a:ext>
                </a:extLst>
              </a:tr>
              <a:tr h="562144">
                <a:tc>
                  <a:txBody>
                    <a:bodyPr/>
                    <a:lstStyle/>
                    <a:p>
                      <a:pPr algn="l" fontAlgn="ctr"/>
                      <a:r>
                        <a:rPr lang="en-GB" sz="1800" b="0" i="0" u="none" strike="noStrike" dirty="0">
                          <a:solidFill>
                            <a:srgbClr val="000000"/>
                          </a:solidFill>
                          <a:effectLst/>
                          <a:latin typeface="Calibri" panose="020F0502020204030204" pitchFamily="34" charset="0"/>
                        </a:rPr>
                        <a:t>  North West (NW)</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10</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39</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33</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528332"/>
                  </a:ext>
                </a:extLst>
              </a:tr>
              <a:tr h="360811">
                <a:tc>
                  <a:txBody>
                    <a:bodyPr/>
                    <a:lstStyle/>
                    <a:p>
                      <a:pPr algn="l" fontAlgn="ctr"/>
                      <a:r>
                        <a:rPr lang="en-GB" sz="1800" b="0" i="0" u="none" strike="noStrike" dirty="0">
                          <a:solidFill>
                            <a:srgbClr val="000000"/>
                          </a:solidFill>
                          <a:effectLst/>
                          <a:latin typeface="Calibri" panose="020F0502020204030204" pitchFamily="34" charset="0"/>
                        </a:rPr>
                        <a:t>  Western Cape (WC)</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25</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124</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126</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712828"/>
                  </a:ext>
                </a:extLst>
              </a:tr>
              <a:tr h="273578">
                <a:tc>
                  <a:txBody>
                    <a:bodyPr/>
                    <a:lstStyle/>
                    <a:p>
                      <a:pPr algn="r" fontAlgn="ctr"/>
                      <a:r>
                        <a:rPr lang="en-GB" sz="1800" b="1" i="0" u="none" strike="noStrike">
                          <a:solidFill>
                            <a:srgbClr val="000000"/>
                          </a:solidFill>
                          <a:effectLst/>
                          <a:latin typeface="Calibri" panose="020F0502020204030204" pitchFamily="34" charset="0"/>
                        </a:rPr>
                        <a:t>Totals</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rgbClr val="000000"/>
                          </a:solidFill>
                          <a:effectLst/>
                          <a:latin typeface="Calibri" panose="020F0502020204030204" pitchFamily="34" charset="0"/>
                        </a:rPr>
                        <a:t>144</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rgbClr val="000000"/>
                          </a:solidFill>
                          <a:effectLst/>
                          <a:latin typeface="Calibri"/>
                        </a:rPr>
                        <a:t>958</a:t>
                      </a:r>
                      <a:endParaRPr lang="en-GB" sz="1800" b="1" i="0" u="none" strike="noStrike">
                        <a:solidFill>
                          <a:srgbClr val="000000"/>
                        </a:solidFill>
                        <a:effectLst/>
                        <a:latin typeface="Calibri" panose="020F0502020204030204" pitchFamily="34" charset="0"/>
                      </a:endParaRP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rgbClr val="000000"/>
                          </a:solidFill>
                          <a:effectLst/>
                          <a:latin typeface="Calibri" panose="020F0502020204030204" pitchFamily="34" charset="0"/>
                        </a:rPr>
                        <a:t>1,015</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85743481"/>
                  </a:ext>
                </a:extLst>
              </a:tr>
              <a:tr h="377796">
                <a:tc>
                  <a:txBody>
                    <a:bodyPr/>
                    <a:lstStyle/>
                    <a:p>
                      <a:pPr algn="l" fontAlgn="ctr"/>
                      <a:r>
                        <a:rPr lang="en-GB" sz="1800" b="0" i="0" u="none" strike="noStrike">
                          <a:solidFill>
                            <a:srgbClr val="000000"/>
                          </a:solidFill>
                          <a:effectLst/>
                          <a:latin typeface="Calibri" panose="020F0502020204030204" pitchFamily="34" charset="0"/>
                        </a:rPr>
                        <a:t>  SANParks (DFFE)</a:t>
                      </a:r>
                      <a:br>
                        <a:rPr lang="en-GB" sz="1800" b="0" i="0" u="none" strike="noStrike">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  in Mpumalanga</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GB" sz="1800" b="0" i="0" u="none" strike="noStrike">
                          <a:solidFill>
                            <a:srgbClr val="000000"/>
                          </a:solidFill>
                          <a:effectLst/>
                          <a:latin typeface="Calibri" panose="020F0502020204030204" pitchFamily="34" charset="0"/>
                        </a:rPr>
                        <a:t>1</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13</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0000"/>
                          </a:solidFill>
                          <a:effectLst/>
                          <a:latin typeface="Calibri" panose="020F0502020204030204" pitchFamily="34" charset="0"/>
                        </a:rPr>
                        <a:t>13</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50556"/>
                  </a:ext>
                </a:extLst>
              </a:tr>
              <a:tr h="263727">
                <a:tc>
                  <a:txBody>
                    <a:bodyPr/>
                    <a:lstStyle/>
                    <a:p>
                      <a:pPr algn="r" fontAlgn="ctr"/>
                      <a:r>
                        <a:rPr lang="en-GB" sz="1800" b="1" i="0" u="none" strike="noStrike">
                          <a:solidFill>
                            <a:srgbClr val="000000"/>
                          </a:solidFill>
                          <a:effectLst/>
                          <a:latin typeface="Calibri" panose="020F0502020204030204" pitchFamily="34" charset="0"/>
                        </a:rPr>
                        <a:t>Totals</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endParaRPr lang="en-GB" sz="1800" b="1" i="0" u="none" strike="noStrike">
                        <a:solidFill>
                          <a:srgbClr val="000000"/>
                        </a:solidFill>
                        <a:effectLst/>
                        <a:latin typeface="Calibri" panose="020F0502020204030204" pitchFamily="34" charset="0"/>
                      </a:endParaRP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a:solidFill>
                            <a:srgbClr val="000000"/>
                          </a:solidFill>
                          <a:effectLst/>
                          <a:latin typeface="Calibri"/>
                        </a:rPr>
                        <a:t>971</a:t>
                      </a:r>
                      <a:endParaRPr lang="en-GB" sz="1800" b="1" i="0" u="none" strike="noStrike">
                        <a:solidFill>
                          <a:srgbClr val="000000"/>
                        </a:solidFill>
                        <a:effectLst/>
                        <a:latin typeface="Calibri" panose="020F0502020204030204" pitchFamily="34" charset="0"/>
                      </a:endParaRP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GB" sz="1800" b="1" i="0" u="none" strike="noStrike" dirty="0">
                          <a:solidFill>
                            <a:srgbClr val="000000"/>
                          </a:solidFill>
                          <a:effectLst/>
                          <a:latin typeface="Calibri" panose="020F0502020204030204" pitchFamily="34" charset="0"/>
                        </a:rPr>
                        <a:t>1,028</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929132290"/>
                  </a:ext>
                </a:extLst>
              </a:tr>
            </a:tbl>
          </a:graphicData>
        </a:graphic>
      </p:graphicFrame>
      <p:sp>
        <p:nvSpPr>
          <p:cNvPr id="3" name="TextBox 2">
            <a:extLst>
              <a:ext uri="{FF2B5EF4-FFF2-40B4-BE49-F238E27FC236}">
                <a16:creationId xmlns:a16="http://schemas.microsoft.com/office/drawing/2014/main" id="{D4BBBC4C-937B-0283-D03A-C832062544B4}"/>
              </a:ext>
            </a:extLst>
          </p:cNvPr>
          <p:cNvSpPr txBox="1"/>
          <p:nvPr/>
        </p:nvSpPr>
        <p:spPr>
          <a:xfrm>
            <a:off x="446315" y="6031361"/>
            <a:ext cx="8711808" cy="369332"/>
          </a:xfrm>
          <a:prstGeom prst="rect">
            <a:avLst/>
          </a:prstGeom>
          <a:noFill/>
        </p:spPr>
        <p:txBody>
          <a:bodyPr wrap="none" rtlCol="0">
            <a:spAutoFit/>
          </a:bodyPr>
          <a:lstStyle/>
          <a:p>
            <a:r>
              <a:rPr lang="en-US" dirty="0"/>
              <a:t>Note: Water supply systems include both water board and municipal water supply systems.</a:t>
            </a:r>
          </a:p>
        </p:txBody>
      </p:sp>
    </p:spTree>
    <p:extLst>
      <p:ext uri="{BB962C8B-B14F-4D97-AF65-F5344CB8AC3E}">
        <p14:creationId xmlns:p14="http://schemas.microsoft.com/office/powerpoint/2010/main" val="1142620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Props1.xml><?xml version="1.0" encoding="utf-8"?>
<ds:datastoreItem xmlns:ds="http://schemas.openxmlformats.org/officeDocument/2006/customXml" ds:itemID="{C2CBAB43-0FCB-4339-8572-ED7F1861B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79bbf-5b16-462e-ba17-9a94ca982df9"/>
    <ds:schemaRef ds:uri="1e092b79-e893-46dc-8557-688da0bbe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D393B6ED-B4D6-4899-8D3A-D1AB87FCCCA0}">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f1a79bbf-5b16-462e-ba17-9a94ca982df9"/>
    <ds:schemaRef ds:uri="1e092b79-e893-46dc-8557-688da0bbef0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6953</TotalTime>
  <Words>7663</Words>
  <Application>Microsoft Office PowerPoint</Application>
  <PresentationFormat>Widescreen</PresentationFormat>
  <Paragraphs>1302</Paragraphs>
  <Slides>57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Calibri</vt:lpstr>
      <vt:lpstr>Courier New</vt:lpstr>
      <vt:lpstr>Georgia Pro Light</vt:lpstr>
      <vt:lpstr>Times New Roman</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Limits to impact of support to municipalities</vt:lpstr>
      <vt:lpstr>PowerPoint Presentation</vt:lpstr>
      <vt:lpstr>Grouping of municipalities according to BD and GD scores</vt:lpstr>
      <vt:lpstr>Group Work </vt:lpstr>
      <vt:lpstr>Guiding questions for the groups </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Maseko Lebogang</cp:lastModifiedBy>
  <cp:revision>17</cp:revision>
  <cp:lastPrinted>2023-11-08T08:35:10Z</cp:lastPrinted>
  <dcterms:created xsi:type="dcterms:W3CDTF">2023-09-10T15:28:51Z</dcterms:created>
  <dcterms:modified xsi:type="dcterms:W3CDTF">2024-01-19T07:06:16Z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ies>
</file>